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302" r:id="rId4"/>
    <p:sldId id="258" r:id="rId5"/>
    <p:sldId id="259" r:id="rId6"/>
    <p:sldId id="260" r:id="rId7"/>
    <p:sldId id="261" r:id="rId8"/>
    <p:sldId id="30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2" r:id="rId27"/>
    <p:sldId id="283" r:id="rId28"/>
    <p:sldId id="279" r:id="rId29"/>
    <p:sldId id="280" r:id="rId30"/>
    <p:sldId id="281" r:id="rId31"/>
    <p:sldId id="284" r:id="rId32"/>
    <p:sldId id="285" r:id="rId33"/>
    <p:sldId id="286" r:id="rId34"/>
    <p:sldId id="287" r:id="rId35"/>
    <p:sldId id="289" r:id="rId36"/>
    <p:sldId id="295" r:id="rId37"/>
    <p:sldId id="290" r:id="rId38"/>
    <p:sldId id="303" r:id="rId39"/>
    <p:sldId id="291" r:id="rId40"/>
    <p:sldId id="292" r:id="rId41"/>
    <p:sldId id="293" r:id="rId42"/>
    <p:sldId id="296" r:id="rId43"/>
    <p:sldId id="297" r:id="rId44"/>
    <p:sldId id="294" r:id="rId45"/>
    <p:sldId id="301" r:id="rId46"/>
    <p:sldId id="298" r:id="rId47"/>
    <p:sldId id="299" r:id="rId4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857-26C6-4857-A34B-E5D7A3543C83}" type="datetimeFigureOut">
              <a:rPr lang="he-IL" smtClean="0"/>
              <a:pPr/>
              <a:t>כ"ה/תמוז/תשע"א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2CBD-B656-4DD3-B066-17077CF137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857-26C6-4857-A34B-E5D7A3543C83}" type="datetimeFigureOut">
              <a:rPr lang="he-IL" smtClean="0"/>
              <a:pPr/>
              <a:t>כ"ה/תמוז/תשע"א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2CBD-B656-4DD3-B066-17077CF137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857-26C6-4857-A34B-E5D7A3543C83}" type="datetimeFigureOut">
              <a:rPr lang="he-IL" smtClean="0"/>
              <a:pPr/>
              <a:t>כ"ה/תמוז/תשע"א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2CBD-B656-4DD3-B066-17077CF137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857-26C6-4857-A34B-E5D7A3543C83}" type="datetimeFigureOut">
              <a:rPr lang="he-IL" smtClean="0"/>
              <a:pPr/>
              <a:t>כ"ה/תמוז/תשע"א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2CBD-B656-4DD3-B066-17077CF137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857-26C6-4857-A34B-E5D7A3543C83}" type="datetimeFigureOut">
              <a:rPr lang="he-IL" smtClean="0"/>
              <a:pPr/>
              <a:t>כ"ה/תמוז/תשע"א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2CBD-B656-4DD3-B066-17077CF137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857-26C6-4857-A34B-E5D7A3543C83}" type="datetimeFigureOut">
              <a:rPr lang="he-IL" smtClean="0"/>
              <a:pPr/>
              <a:t>כ"ה/תמוז/תשע"א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2CBD-B656-4DD3-B066-17077CF137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857-26C6-4857-A34B-E5D7A3543C83}" type="datetimeFigureOut">
              <a:rPr lang="he-IL" smtClean="0"/>
              <a:pPr/>
              <a:t>כ"ה/תמוז/תשע"א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2CBD-B656-4DD3-B066-17077CF137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857-26C6-4857-A34B-E5D7A3543C83}" type="datetimeFigureOut">
              <a:rPr lang="he-IL" smtClean="0"/>
              <a:pPr/>
              <a:t>כ"ה/תמוז/תשע"א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2CBD-B656-4DD3-B066-17077CF137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857-26C6-4857-A34B-E5D7A3543C83}" type="datetimeFigureOut">
              <a:rPr lang="he-IL" smtClean="0"/>
              <a:pPr/>
              <a:t>כ"ה/תמוז/תשע"א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2CBD-B656-4DD3-B066-17077CF137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857-26C6-4857-A34B-E5D7A3543C83}" type="datetimeFigureOut">
              <a:rPr lang="he-IL" smtClean="0"/>
              <a:pPr/>
              <a:t>כ"ה/תמוז/תשע"א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2CBD-B656-4DD3-B066-17077CF137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857-26C6-4857-A34B-E5D7A3543C83}" type="datetimeFigureOut">
              <a:rPr lang="he-IL" smtClean="0"/>
              <a:pPr/>
              <a:t>כ"ה/תמוז/תשע"א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2CBD-B656-4DD3-B066-17077CF137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E857-26C6-4857-A34B-E5D7A3543C83}" type="datetimeFigureOut">
              <a:rPr lang="he-IL" smtClean="0"/>
              <a:pPr/>
              <a:t>כ"ה/תמוז/תשע"א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D2CBD-B656-4DD3-B066-17077CF1370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oinformatics.oxfordjournals.org/search?author1=William+Stafford+Noble&amp;sortspec=date&amp;submit=Submit" TargetMode="External"/><Relationship Id="rId3" Type="http://schemas.openxmlformats.org/officeDocument/2006/relationships/hyperlink" Target="#aff-1"/><Relationship Id="rId7" Type="http://schemas.openxmlformats.org/officeDocument/2006/relationships/hyperlink" Target="#aff-1"/><Relationship Id="rId12" Type="http://schemas.openxmlformats.org/officeDocument/2006/relationships/hyperlink" Target="#aff-1"/><Relationship Id="rId2" Type="http://schemas.openxmlformats.org/officeDocument/2006/relationships/hyperlink" Target="http://bioinformatics.oxfordjournals.org/search?author1=Emi+Tanaka&amp;sortspec=date&amp;submit=Submi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oinformatics.oxfordjournals.org/search?author1=Charles+E.+Grant&amp;sortspec=date&amp;submit=Submit" TargetMode="External"/><Relationship Id="rId11" Type="http://schemas.openxmlformats.org/officeDocument/2006/relationships/hyperlink" Target="http://bioinformatics.oxfordjournals.org/search?author1=Uri+Keich&amp;sortspec=date&amp;submit=Submit" TargetMode="External"/><Relationship Id="rId5" Type="http://schemas.openxmlformats.org/officeDocument/2006/relationships/hyperlink" Target="#aff-1"/><Relationship Id="rId10" Type="http://schemas.openxmlformats.org/officeDocument/2006/relationships/hyperlink" Target="#aff-1"/><Relationship Id="rId4" Type="http://schemas.openxmlformats.org/officeDocument/2006/relationships/hyperlink" Target="http://bioinformatics.oxfordjournals.org/search?author1=Timothy+Bailey&amp;sortspec=date&amp;submit=Submit" TargetMode="External"/><Relationship Id="rId9" Type="http://schemas.openxmlformats.org/officeDocument/2006/relationships/hyperlink" Target="#aff-1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genomebiology.com/2007/8/2/R24/figure/F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genomebiology.com/2007/8/2/R24/figure/F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genomebiology.com/2007/8/2/R24/figure/F1?highres=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691730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/>
              <a:t>Improved similarity scores for comparing motifs</a:t>
            </a:r>
            <a:br>
              <a:rPr lang="en-US" b="1" dirty="0" smtClean="0"/>
            </a:b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3888432"/>
          </a:xfrm>
        </p:spPr>
        <p:txBody>
          <a:bodyPr>
            <a:normAutofit fontScale="70000" lnSpcReduction="20000"/>
          </a:bodyPr>
          <a:lstStyle/>
          <a:p>
            <a:pPr rtl="0"/>
            <a:r>
              <a:rPr lang="en-US" dirty="0" smtClean="0">
                <a:hlinkClick r:id="rId2" action="ppaction://hlinkfile"/>
              </a:rPr>
              <a:t>Emi Tanaka</a:t>
            </a:r>
            <a:r>
              <a:rPr lang="en-US" baseline="30000" dirty="0" smtClean="0">
                <a:hlinkClick r:id="rId3" action="ppaction://hlinkfile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hlinkClick r:id="rId4" action="ppaction://hlinkfile"/>
              </a:rPr>
              <a:t>Timothy Bailey</a:t>
            </a:r>
            <a:r>
              <a:rPr lang="en-US" baseline="30000" dirty="0" smtClean="0">
                <a:hlinkClick r:id="rId5" action="ppaction://hlinkfile"/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hlinkClick r:id="rId6" action="ppaction://hlinkfile"/>
              </a:rPr>
              <a:t>Charles E. Grant</a:t>
            </a:r>
            <a:r>
              <a:rPr lang="en-US" baseline="30000" dirty="0" smtClean="0">
                <a:hlinkClick r:id="rId7" action="ppaction://hlinkfile"/>
              </a:rPr>
              <a:t>3</a:t>
            </a:r>
            <a:r>
              <a:rPr lang="en-US" dirty="0" smtClean="0"/>
              <a:t>, </a:t>
            </a:r>
            <a:r>
              <a:rPr lang="en-US" dirty="0" smtClean="0">
                <a:hlinkClick r:id="rId8" action="ppaction://hlinkfile"/>
              </a:rPr>
              <a:t>William Stafford Noble</a:t>
            </a:r>
            <a:r>
              <a:rPr lang="en-US" baseline="30000" dirty="0" smtClean="0">
                <a:hlinkClick r:id="rId9" action="ppaction://hlinkfile"/>
              </a:rPr>
              <a:t>3</a:t>
            </a:r>
            <a:r>
              <a:rPr lang="en-US" dirty="0" smtClean="0"/>
              <a:t>,</a:t>
            </a:r>
            <a:r>
              <a:rPr lang="en-US" baseline="30000" dirty="0" smtClean="0">
                <a:hlinkClick r:id="rId10" action="ppaction://hlinkfile"/>
              </a:rPr>
              <a:t>4</a:t>
            </a:r>
            <a:r>
              <a:rPr lang="en-US" dirty="0" smtClean="0"/>
              <a:t> and </a:t>
            </a:r>
            <a:r>
              <a:rPr lang="en-US" dirty="0" smtClean="0">
                <a:hlinkClick r:id="rId11" action="ppaction://hlinkfile"/>
              </a:rPr>
              <a:t>Uri Keich</a:t>
            </a:r>
            <a:r>
              <a:rPr lang="en-US" baseline="30000" dirty="0" smtClean="0">
                <a:hlinkClick r:id="rId12" action="ppaction://hlinkfile"/>
              </a:rPr>
              <a:t>1</a:t>
            </a:r>
            <a:endParaRPr lang="en-US" dirty="0" smtClean="0"/>
          </a:p>
          <a:p>
            <a:pPr rtl="0"/>
            <a:r>
              <a:rPr lang="en-US" i="1" baseline="30000" dirty="0" smtClean="0"/>
              <a:t>1</a:t>
            </a:r>
            <a:r>
              <a:rPr lang="en-US" i="1" dirty="0" smtClean="0"/>
              <a:t>School of Mathematics and Statistics, The University of Sydney, Sydney, NSW Australia,</a:t>
            </a:r>
          </a:p>
          <a:p>
            <a:pPr rtl="0"/>
            <a:r>
              <a:rPr lang="en-US" i="1" dirty="0" smtClean="0"/>
              <a:t> </a:t>
            </a:r>
            <a:r>
              <a:rPr lang="en-US" i="1" baseline="30000" dirty="0" smtClean="0"/>
              <a:t>2</a:t>
            </a:r>
            <a:r>
              <a:rPr lang="en-US" i="1" dirty="0" smtClean="0"/>
              <a:t>Institute for Molecular Bioscience, The University of Queensland, Brisbane, QLD, Australia,</a:t>
            </a:r>
          </a:p>
          <a:p>
            <a:pPr rtl="0"/>
            <a:r>
              <a:rPr lang="en-US" i="1" dirty="0" smtClean="0"/>
              <a:t> </a:t>
            </a:r>
            <a:r>
              <a:rPr lang="en-US" i="1" baseline="30000" dirty="0" smtClean="0"/>
              <a:t>3</a:t>
            </a:r>
            <a:r>
              <a:rPr lang="en-US" i="1" dirty="0" smtClean="0"/>
              <a:t>Department of Genome Sciences and </a:t>
            </a:r>
          </a:p>
          <a:p>
            <a:pPr rtl="0"/>
            <a:r>
              <a:rPr lang="en-US" i="1" baseline="30000" dirty="0" smtClean="0"/>
              <a:t>4</a:t>
            </a:r>
            <a:r>
              <a:rPr lang="en-US" i="1" dirty="0" smtClean="0"/>
              <a:t>Department of Computer Science and Engineering, University of Washington, Seattle, WA, USA </a:t>
            </a:r>
            <a:endParaRPr lang="en-US" dirty="0" smtClean="0"/>
          </a:p>
          <a:p>
            <a:pPr rtl="0"/>
            <a:endParaRPr lang="en-US" dirty="0" smtClean="0"/>
          </a:p>
          <a:p>
            <a:pPr rtl="0"/>
            <a:r>
              <a:rPr lang="en-US" dirty="0" smtClean="0"/>
              <a:t>Published May 2011, Bioinformatics</a:t>
            </a:r>
          </a:p>
          <a:p>
            <a:pPr rtl="0"/>
            <a:r>
              <a:rPr lang="en-US" dirty="0" smtClean="0"/>
              <a:t>Presented in ACGT group meeting Jul 2011</a:t>
            </a:r>
          </a:p>
          <a:p>
            <a:pPr rtl="0"/>
            <a:endParaRPr lang="he-I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Tomtom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 new approach was proposed by Gupta et al. (from Bailey and Noble’s MEME suite) in the paper </a:t>
            </a:r>
            <a:r>
              <a:rPr lang="en-US" b="1" dirty="0" smtClean="0"/>
              <a:t>Quantifying similarity between motifs </a:t>
            </a:r>
            <a:r>
              <a:rPr lang="en-US" dirty="0" smtClean="0"/>
              <a:t>(Genome Biology 07).</a:t>
            </a:r>
          </a:p>
          <a:p>
            <a:pPr algn="l" rtl="0"/>
            <a:r>
              <a:rPr lang="en-US" dirty="0" smtClean="0"/>
              <a:t>The method first calculates the distribution of column similarity to all known PWMs, then it calculates the p-value of each column resemblance to gain a more significant similarity score.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Tomtom</a:t>
            </a:r>
            <a:r>
              <a:rPr lang="en-US" dirty="0" smtClean="0"/>
              <a:t> overview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Estimate the null distribution of scores for each column in a 'query' motif.</a:t>
            </a:r>
          </a:p>
          <a:p>
            <a:pPr algn="l" rtl="0"/>
            <a:r>
              <a:rPr lang="en-US" dirty="0" smtClean="0"/>
              <a:t>Estimate the null distribution of the sum of scores for any range of contiguous columns in the query motif.</a:t>
            </a:r>
          </a:p>
          <a:p>
            <a:pPr algn="l" rtl="0"/>
            <a:r>
              <a:rPr lang="en-US" dirty="0" smtClean="0"/>
              <a:t>Determine whether the motif comparison score between the query motif and a particular target motif is statistically significant.</a:t>
            </a:r>
            <a:endParaRPr lang="he-I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Computing offset </a:t>
            </a:r>
            <a:r>
              <a:rPr lang="en-US" i="1" dirty="0" smtClean="0"/>
              <a:t>P </a:t>
            </a:r>
            <a:r>
              <a:rPr lang="en-US" dirty="0" smtClean="0"/>
              <a:t>values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Assume that the motifs are of equal width </a:t>
            </a:r>
            <a:r>
              <a:rPr lang="en-US" i="1" dirty="0" smtClean="0"/>
              <a:t>w</a:t>
            </a:r>
            <a:r>
              <a:rPr lang="en-US" dirty="0" smtClean="0"/>
              <a:t>, that they lie in the same orientation, and that they have a relative offset of zero.</a:t>
            </a:r>
          </a:p>
          <a:p>
            <a:pPr algn="l" rtl="0"/>
            <a:r>
              <a:rPr lang="en-US" dirty="0" smtClean="0"/>
              <a:t>Assume that columns of the motifs are independent and that our scores can be summed.</a:t>
            </a:r>
          </a:p>
          <a:p>
            <a:pPr algn="l" rtl="0"/>
            <a:r>
              <a:rPr lang="en-US" dirty="0" smtClean="0"/>
              <a:t>The problem is to compute a </a:t>
            </a:r>
            <a:r>
              <a:rPr lang="en-US" i="1" dirty="0" smtClean="0"/>
              <a:t>P </a:t>
            </a:r>
            <a:r>
              <a:rPr lang="en-US" dirty="0" smtClean="0"/>
              <a:t>value for this summation (‘offset p value’).</a:t>
            </a:r>
            <a:endParaRPr lang="he-IL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Finding motifs in a sequence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They adopt a dynamic programming method to calculate the null distribution of summed similarity scores with respect to the motif </a:t>
            </a:r>
            <a:r>
              <a:rPr lang="en-US" i="1" dirty="0" smtClean="0"/>
              <a:t>Q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ŝ(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i</a:t>
            </a:r>
            <a:r>
              <a:rPr lang="en-US" dirty="0" err="1" smtClean="0"/>
              <a:t>,</a:t>
            </a:r>
            <a:r>
              <a:rPr lang="en-US" i="1" dirty="0" err="1" smtClean="0"/>
              <a:t>a</a:t>
            </a:r>
            <a:r>
              <a:rPr lang="en-US" dirty="0" smtClean="0"/>
              <a:t>) yields a positive integer score for the similarity of the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 column of </a:t>
            </a:r>
            <a:r>
              <a:rPr lang="en-US" i="1" dirty="0" smtClean="0"/>
              <a:t>Q </a:t>
            </a:r>
            <a:r>
              <a:rPr lang="en-US" dirty="0" smtClean="0"/>
              <a:t>and the letter </a:t>
            </a:r>
            <a:r>
              <a:rPr lang="en-US" i="1" dirty="0" smtClean="0"/>
              <a:t>a </a:t>
            </a:r>
            <a:r>
              <a:rPr lang="en-US" dirty="0" smtClean="0"/>
              <a:t>∈ </a:t>
            </a:r>
            <a:r>
              <a:rPr lang="en-US" i="1" dirty="0" smtClean="0"/>
              <a:t>A.</a:t>
            </a:r>
          </a:p>
          <a:p>
            <a:pPr algn="l" rtl="0"/>
            <a:r>
              <a:rPr lang="en-US" dirty="0" smtClean="0"/>
              <a:t>These integral scores correspond to indices </a:t>
            </a:r>
            <a:r>
              <a:rPr lang="en-US" i="1" dirty="0" smtClean="0"/>
              <a:t>x </a:t>
            </a:r>
            <a:r>
              <a:rPr lang="en-US" dirty="0" smtClean="0"/>
              <a:t>of an array </a:t>
            </a:r>
            <a:r>
              <a:rPr lang="en-US" i="1" dirty="0" smtClean="0"/>
              <a:t>A </a:t>
            </a:r>
            <a:r>
              <a:rPr lang="en-US" dirty="0" smtClean="0"/>
              <a:t>defining the desired probability density function (PDF).</a:t>
            </a:r>
            <a:endParaRPr lang="he-IL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compute 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i="1" dirty="0" smtClean="0"/>
              <a:t>A </a:t>
            </a:r>
            <a:r>
              <a:rPr lang="en-US" dirty="0" smtClean="0"/>
              <a:t>is filled recursively by noting that, if we know the PDF </a:t>
            </a:r>
            <a:r>
              <a:rPr lang="en-US" i="1" dirty="0" smtClean="0"/>
              <a:t>A</a:t>
            </a:r>
            <a:r>
              <a:rPr lang="en-US" baseline="30000" dirty="0" smtClean="0"/>
              <a:t>(</a:t>
            </a:r>
            <a:r>
              <a:rPr lang="en-US" i="1" baseline="30000" dirty="0" err="1" smtClean="0"/>
              <a:t>i</a:t>
            </a:r>
            <a:r>
              <a:rPr lang="en-US" baseline="30000" dirty="0" smtClean="0"/>
              <a:t>) </a:t>
            </a:r>
            <a:r>
              <a:rPr lang="en-US" dirty="0" smtClean="0"/>
              <a:t>for matches to the first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positions in </a:t>
            </a:r>
            <a:r>
              <a:rPr lang="en-US" i="1" dirty="0" smtClean="0"/>
              <a:t>Q</a:t>
            </a:r>
            <a:r>
              <a:rPr lang="en-US" dirty="0" smtClean="0"/>
              <a:t>, then we can calculate the PDF </a:t>
            </a:r>
            <a:r>
              <a:rPr lang="en-US" i="1" dirty="0" smtClean="0"/>
              <a:t>A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i</a:t>
            </a:r>
            <a:r>
              <a:rPr lang="en-US" baseline="30000" dirty="0" smtClean="0"/>
              <a:t>+1)</a:t>
            </a:r>
          </a:p>
          <a:p>
            <a:pPr algn="l" rtl="0"/>
            <a:endParaRPr lang="en-US" baseline="30000" dirty="0"/>
          </a:p>
          <a:p>
            <a:pPr algn="l" rtl="0"/>
            <a:endParaRPr lang="en-US" baseline="30000" dirty="0" smtClean="0"/>
          </a:p>
          <a:p>
            <a:pPr algn="l" rtl="0"/>
            <a:endParaRPr lang="en-US" baseline="30000" dirty="0"/>
          </a:p>
          <a:p>
            <a:pPr algn="l" rtl="0"/>
            <a:r>
              <a:rPr lang="en-US" dirty="0" smtClean="0"/>
              <a:t>Where </a:t>
            </a:r>
            <a:r>
              <a:rPr lang="en-US" i="1" dirty="0" smtClean="0"/>
              <a:t>P</a:t>
            </a:r>
            <a:r>
              <a:rPr lang="en-US" i="1" baseline="-25000" dirty="0" smtClean="0"/>
              <a:t>a </a:t>
            </a:r>
            <a:r>
              <a:rPr lang="en-US" dirty="0" smtClean="0"/>
              <a:t>is the null probability of letter </a:t>
            </a:r>
            <a:r>
              <a:rPr lang="en-US" i="1" dirty="0" smtClean="0"/>
              <a:t>a</a:t>
            </a:r>
            <a:r>
              <a:rPr lang="en-US" dirty="0" smtClean="0"/>
              <a:t>. The recursion is initialized with </a:t>
            </a:r>
            <a:r>
              <a:rPr lang="en-US" i="1" dirty="0" smtClean="0"/>
              <a:t>A</a:t>
            </a:r>
            <a:r>
              <a:rPr lang="en-US" baseline="30000" dirty="0" smtClean="0"/>
              <a:t>(0)</a:t>
            </a:r>
            <a:r>
              <a:rPr lang="en-US" dirty="0" smtClean="0"/>
              <a:t>(0) = 1 and A</a:t>
            </a:r>
            <a:r>
              <a:rPr lang="en-US" baseline="30000" dirty="0" smtClean="0"/>
              <a:t>(0)</a:t>
            </a:r>
            <a:r>
              <a:rPr lang="en-US" dirty="0" smtClean="0"/>
              <a:t>(x) = 0 for </a:t>
            </a:r>
            <a:r>
              <a:rPr lang="en-US" i="1" dirty="0" smtClean="0"/>
              <a:t>x </a:t>
            </a:r>
            <a:r>
              <a:rPr lang="en-US" dirty="0" smtClean="0"/>
              <a:t>≥ 1.</a:t>
            </a:r>
            <a:endParaRPr lang="en-US" baseline="30000" dirty="0" smtClean="0"/>
          </a:p>
          <a:p>
            <a:pPr algn="l" rtl="0"/>
            <a:endParaRPr lang="he-IL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429000"/>
            <a:ext cx="7042935" cy="98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First step: Calculating column similarity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algn="l" rtl="0"/>
            <a:r>
              <a:rPr lang="en-US" dirty="0"/>
              <a:t>T</a:t>
            </a:r>
            <a:r>
              <a:rPr lang="en-US" dirty="0" smtClean="0"/>
              <a:t>he algorithm proceeds in five steps</a:t>
            </a:r>
          </a:p>
          <a:p>
            <a:pPr algn="l" rtl="0"/>
            <a:r>
              <a:rPr lang="en-US" dirty="0" smtClean="0"/>
              <a:t>For a given motif </a:t>
            </a:r>
            <a:r>
              <a:rPr lang="en-US" i="1" dirty="0" smtClean="0"/>
              <a:t>Q </a:t>
            </a:r>
            <a:r>
              <a:rPr lang="en-US" dirty="0" smtClean="0"/>
              <a:t>of width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Q</a:t>
            </a:r>
            <a:r>
              <a:rPr lang="en-US" i="1" baseline="-25000" dirty="0" smtClean="0"/>
              <a:t> </a:t>
            </a:r>
            <a:r>
              <a:rPr lang="en-US" dirty="0" smtClean="0"/>
              <a:t>and a given collection of target motifs </a:t>
            </a:r>
            <a:r>
              <a:rPr lang="en-US" i="1" dirty="0" smtClean="0"/>
              <a:t>T</a:t>
            </a:r>
            <a:r>
              <a:rPr lang="en-US" baseline="-25000" dirty="0" smtClean="0"/>
              <a:t>1 </a:t>
            </a:r>
            <a:r>
              <a:rPr lang="en-US" dirty="0" smtClean="0"/>
              <a:t>...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 </a:t>
            </a:r>
            <a:r>
              <a:rPr lang="en-US" dirty="0" smtClean="0"/>
              <a:t>whose total width is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T</a:t>
            </a:r>
            <a:r>
              <a:rPr lang="en-US" dirty="0" smtClean="0"/>
              <a:t>, we compute a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Q</a:t>
            </a:r>
            <a:r>
              <a:rPr lang="en-US" dirty="0" smtClean="0"/>
              <a:t>-by-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dirty="0" smtClean="0"/>
              <a:t>matrix Γ such that </a:t>
            </a:r>
            <a:r>
              <a:rPr lang="en-US" dirty="0" err="1" smtClean="0"/>
              <a:t>Γ</a:t>
            </a:r>
            <a:r>
              <a:rPr lang="en-US" i="1" baseline="-25000" dirty="0" err="1" smtClean="0"/>
              <a:t>i</a:t>
            </a:r>
            <a:r>
              <a:rPr lang="en-US" baseline="-25000" dirty="0" err="1" smtClean="0"/>
              <a:t>,</a:t>
            </a:r>
            <a:r>
              <a:rPr lang="en-US" i="1" baseline="-25000" dirty="0" err="1" smtClean="0"/>
              <a:t>j</a:t>
            </a:r>
            <a:r>
              <a:rPr lang="en-US" i="1" baseline="-25000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s</a:t>
            </a:r>
            <a:r>
              <a:rPr lang="en-US" dirty="0" smtClean="0"/>
              <a:t>(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i</a:t>
            </a:r>
            <a:r>
              <a:rPr lang="en-US" dirty="0" err="1" smtClean="0"/>
              <a:t>,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j</a:t>
            </a:r>
            <a:r>
              <a:rPr lang="en-US" dirty="0" smtClean="0"/>
              <a:t>) (column similarity).</a:t>
            </a:r>
          </a:p>
          <a:p>
            <a:pPr algn="l" rtl="0"/>
            <a:r>
              <a:rPr lang="en-US" dirty="0" smtClean="0"/>
              <a:t>This matrix constitutes the null distribution for our </a:t>
            </a:r>
            <a:r>
              <a:rPr lang="en-US" i="1" dirty="0" smtClean="0"/>
              <a:t>P </a:t>
            </a:r>
            <a:r>
              <a:rPr lang="en-US" dirty="0" smtClean="0"/>
              <a:t>value calculation.</a:t>
            </a:r>
            <a:endParaRPr lang="he-I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Second step: Rescaling Γ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Linearly rescale the values in Γ such that the minimum value is 1 and the maximum is </a:t>
            </a:r>
            <a:r>
              <a:rPr lang="en-US" i="1" dirty="0" smtClean="0"/>
              <a:t>t</a:t>
            </a:r>
            <a:r>
              <a:rPr lang="en-US" dirty="0" smtClean="0"/>
              <a:t>, where </a:t>
            </a:r>
            <a:r>
              <a:rPr lang="en-US" i="1" dirty="0" smtClean="0"/>
              <a:t>t </a:t>
            </a:r>
            <a:r>
              <a:rPr lang="en-US" dirty="0" smtClean="0"/>
              <a:t>is the specified by the user (in </a:t>
            </a:r>
            <a:r>
              <a:rPr lang="en-US" dirty="0" err="1" smtClean="0"/>
              <a:t>Tomtom</a:t>
            </a:r>
            <a:r>
              <a:rPr lang="en-US" dirty="0" smtClean="0"/>
              <a:t>, </a:t>
            </a:r>
            <a:r>
              <a:rPr lang="en-US" i="1" dirty="0" smtClean="0"/>
              <a:t>t </a:t>
            </a:r>
            <a:r>
              <a:rPr lang="en-US" dirty="0" smtClean="0"/>
              <a:t>= 100).</a:t>
            </a:r>
          </a:p>
          <a:p>
            <a:pPr algn="l" rtl="0"/>
            <a:r>
              <a:rPr lang="en-US" dirty="0" smtClean="0"/>
              <a:t>Then round the values in Γ to integers.</a:t>
            </a:r>
            <a:endParaRPr lang="he-I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step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For each column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Q </a:t>
            </a:r>
            <a:r>
              <a:rPr lang="en-US" dirty="0" smtClean="0"/>
              <a:t>and for each possible scaled integer score 1 ≤ </a:t>
            </a:r>
            <a:r>
              <a:rPr lang="en-US" i="1" dirty="0" smtClean="0"/>
              <a:t>x </a:t>
            </a:r>
            <a:r>
              <a:rPr lang="en-US" dirty="0" smtClean="0"/>
              <a:t>≤ </a:t>
            </a:r>
            <a:r>
              <a:rPr lang="en-US" i="1" dirty="0" smtClean="0"/>
              <a:t>t</a:t>
            </a:r>
            <a:r>
              <a:rPr lang="en-US" dirty="0" smtClean="0"/>
              <a:t>, compute the frequency of </a:t>
            </a:r>
            <a:r>
              <a:rPr lang="en-US" i="1" dirty="0" smtClean="0"/>
              <a:t>x </a:t>
            </a:r>
            <a:r>
              <a:rPr lang="en-US" dirty="0" smtClean="0"/>
              <a:t>in the null distribution of the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 column of Γ.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Where </a:t>
            </a:r>
            <a:r>
              <a:rPr lang="en-US" i="1" dirty="0" smtClean="0"/>
              <a:t>δ</a:t>
            </a:r>
            <a:r>
              <a:rPr lang="en-US" dirty="0" smtClean="0"/>
              <a:t>(·) is the </a:t>
            </a:r>
            <a:r>
              <a:rPr lang="en-US" dirty="0" err="1" smtClean="0"/>
              <a:t>Kronecker</a:t>
            </a:r>
            <a:r>
              <a:rPr lang="en-US" dirty="0" smtClean="0"/>
              <a:t> delta function.</a:t>
            </a:r>
            <a:endParaRPr lang="he-IL" dirty="0"/>
          </a:p>
        </p:txBody>
      </p:sp>
      <p:pic>
        <p:nvPicPr>
          <p:cNvPr id="6" name="Picture 5" descr="gb-2007-8-2-r24-i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717032"/>
            <a:ext cx="6739436" cy="1241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step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vectors </a:t>
            </a:r>
            <a:r>
              <a:rPr lang="en-US" i="1" dirty="0" smtClean="0"/>
              <a:t>A</a:t>
            </a:r>
            <a:r>
              <a:rPr lang="en-US" baseline="30000" dirty="0" smtClean="0"/>
              <a:t>(</a:t>
            </a:r>
            <a:r>
              <a:rPr lang="en-US" i="1" baseline="30000" dirty="0" err="1" smtClean="0"/>
              <a:t>i</a:t>
            </a:r>
            <a:r>
              <a:rPr lang="en-US" baseline="30000" dirty="0" smtClean="0"/>
              <a:t>) </a:t>
            </a:r>
            <a:r>
              <a:rPr lang="en-US" dirty="0" smtClean="0"/>
              <a:t>(1 ≤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≤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Q</a:t>
            </a:r>
            <a:r>
              <a:rPr lang="en-US" dirty="0" smtClean="0"/>
              <a:t>) contain the null PDFs of scaled, </a:t>
            </a:r>
            <a:r>
              <a:rPr lang="en-US" dirty="0" err="1" smtClean="0"/>
              <a:t>integerized</a:t>
            </a:r>
            <a:r>
              <a:rPr lang="en-US" dirty="0" smtClean="0"/>
              <a:t> scores for alignment to the first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columns of motif </a:t>
            </a:r>
            <a:r>
              <a:rPr lang="en-US" i="1" dirty="0" smtClean="0"/>
              <a:t>Q.</a:t>
            </a:r>
            <a:endParaRPr lang="he-IL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Initialize </a:t>
            </a:r>
            <a:r>
              <a:rPr lang="en-US" dirty="0" smtClean="0"/>
              <a:t>a PDF </a:t>
            </a:r>
            <a:r>
              <a:rPr lang="en-US" i="1" dirty="0" smtClean="0"/>
              <a:t>A</a:t>
            </a:r>
            <a:r>
              <a:rPr lang="en-US" baseline="30000" dirty="0" smtClean="0"/>
              <a:t>(0</a:t>
            </a:r>
            <a:r>
              <a:rPr lang="en-US" baseline="30000" dirty="0" smtClean="0"/>
              <a:t>)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baseline="30000" dirty="0" smtClean="0"/>
              <a:t>(0)</a:t>
            </a:r>
            <a:r>
              <a:rPr lang="en-US" dirty="0" smtClean="0"/>
              <a:t>(0) = 1 and A</a:t>
            </a:r>
            <a:r>
              <a:rPr lang="en-US" baseline="30000" dirty="0" smtClean="0"/>
              <a:t>(0)</a:t>
            </a:r>
            <a:r>
              <a:rPr lang="en-US" dirty="0" smtClean="0"/>
              <a:t>(x) = 0 for </a:t>
            </a:r>
            <a:r>
              <a:rPr lang="en-US" i="1" dirty="0" smtClean="0"/>
              <a:t>x </a:t>
            </a:r>
            <a:r>
              <a:rPr lang="en-US" dirty="0" smtClean="0"/>
              <a:t>≥ </a:t>
            </a:r>
            <a:r>
              <a:rPr lang="en-US" dirty="0" smtClean="0"/>
              <a:t>1, </a:t>
            </a:r>
            <a:r>
              <a:rPr lang="en-US" dirty="0" smtClean="0"/>
              <a:t>and then perform the recursion as follows: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013176"/>
            <a:ext cx="51347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Fifth step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PDF is converted to a cumulative density function, which can subsequently be used to compute offset </a:t>
            </a:r>
            <a:r>
              <a:rPr lang="en-US" i="1" dirty="0" smtClean="0"/>
              <a:t>P </a:t>
            </a:r>
            <a:r>
              <a:rPr lang="en-US" dirty="0" smtClean="0"/>
              <a:t>values.</a:t>
            </a:r>
            <a:endParaRPr lang="he-IL" dirty="0"/>
          </a:p>
        </p:txBody>
      </p:sp>
      <p:pic>
        <p:nvPicPr>
          <p:cNvPr id="25602" name="Picture 2" descr="http://genomebiology.com/content/figures/gb-2007-8-2-r24-2-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4445224" cy="31487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3356992"/>
            <a:ext cx="367240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/>
              <a:t>Score distribution histogram for a query motif of length 12. Each histogram contains one more position as we move to the left.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Modeling Binding Sites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Transcription factor binding sites can be modeled in various ways.</a:t>
            </a:r>
          </a:p>
          <a:p>
            <a:pPr algn="l" rtl="0"/>
            <a:r>
              <a:rPr lang="en-US" dirty="0" smtClean="0"/>
              <a:t>The most popular way is Position Weight Matrix (PWM). This matrix of 4*k </a:t>
            </a:r>
            <a:r>
              <a:rPr lang="en-US" dirty="0" smtClean="0"/>
              <a:t>represents </a:t>
            </a:r>
            <a:r>
              <a:rPr lang="en-US" dirty="0" smtClean="0"/>
              <a:t>the TF preference for each nucleotide in each position.</a:t>
            </a:r>
          </a:p>
          <a:p>
            <a:pPr algn="l" rtl="0">
              <a:buNone/>
            </a:pPr>
            <a:endParaRPr lang="he-IL" dirty="0"/>
          </a:p>
        </p:txBody>
      </p:sp>
      <p:graphicFrame>
        <p:nvGraphicFramePr>
          <p:cNvPr id="4" name="Group 780"/>
          <p:cNvGraphicFramePr>
            <a:graphicFrameLocks/>
          </p:cNvGraphicFramePr>
          <p:nvPr/>
        </p:nvGraphicFramePr>
        <p:xfrm>
          <a:off x="3995936" y="4365104"/>
          <a:ext cx="4540250" cy="2171066"/>
        </p:xfrm>
        <a:graphic>
          <a:graphicData uri="http://schemas.openxmlformats.org/drawingml/2006/table">
            <a:tbl>
              <a:tblPr rtl="1"/>
              <a:tblGrid>
                <a:gridCol w="647700"/>
                <a:gridCol w="649288"/>
                <a:gridCol w="647700"/>
                <a:gridCol w="650875"/>
                <a:gridCol w="647700"/>
                <a:gridCol w="649287"/>
                <a:gridCol w="647700"/>
              </a:tblGrid>
              <a:tr h="387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C2485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s://portal.biobase-international.com/cgi-bin/build_t/idb/1.0/statichandler.cgi?file=gifs/matrixlogos/M0095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73216"/>
            <a:ext cx="3240360" cy="106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Computing E values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The resulting motif </a:t>
            </a:r>
            <a:r>
              <a:rPr lang="en-US" i="1" dirty="0" smtClean="0"/>
              <a:t>P </a:t>
            </a:r>
            <a:r>
              <a:rPr lang="en-US" dirty="0" smtClean="0"/>
              <a:t>values must be corrected for multiple tests (the motif query is compared to all motifs in the database).</a:t>
            </a:r>
          </a:p>
          <a:p>
            <a:pPr algn="l" rtl="0"/>
            <a:r>
              <a:rPr lang="en-US" dirty="0" err="1" smtClean="0"/>
              <a:t>Tomtom</a:t>
            </a:r>
            <a:r>
              <a:rPr lang="en-US" dirty="0" smtClean="0"/>
              <a:t> uses a form of </a:t>
            </a:r>
            <a:r>
              <a:rPr lang="en-US" dirty="0" err="1" smtClean="0"/>
              <a:t>Bonferroni</a:t>
            </a:r>
            <a:r>
              <a:rPr lang="en-US" dirty="0" smtClean="0"/>
              <a:t> correction that assumes that the targets are independent of one another.</a:t>
            </a:r>
          </a:p>
          <a:p>
            <a:pPr algn="l" rtl="0"/>
            <a:r>
              <a:rPr lang="en-US" dirty="0" smtClean="0"/>
              <a:t>The correction consists of multiplying the motif </a:t>
            </a:r>
            <a:r>
              <a:rPr lang="en-US" i="1" dirty="0" smtClean="0"/>
              <a:t>P </a:t>
            </a:r>
            <a:r>
              <a:rPr lang="en-US" dirty="0" smtClean="0"/>
              <a:t>value by the number of targets in the database.</a:t>
            </a:r>
          </a:p>
          <a:p>
            <a:pPr algn="l" rtl="0"/>
            <a:r>
              <a:rPr lang="en-US" dirty="0" smtClean="0"/>
              <a:t>The result is an </a:t>
            </a:r>
            <a:r>
              <a:rPr lang="en-US" i="1" dirty="0" smtClean="0"/>
              <a:t>E </a:t>
            </a:r>
            <a:r>
              <a:rPr lang="en-US" dirty="0" smtClean="0"/>
              <a:t>value - the expected number of times that the given query would be expected to match a target as well or better than the observed match in a randomized target database of the given size.</a:t>
            </a:r>
            <a:endParaRPr lang="he-I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Testing using JASPAR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Begin by selecting all 107 motifs in JASPAR.</a:t>
            </a:r>
          </a:p>
          <a:p>
            <a:pPr algn="l" rtl="0"/>
            <a:r>
              <a:rPr lang="en-US" dirty="0" smtClean="0"/>
              <a:t>Simulate a collection of 10 query and 10 target motifs for each of the JASPAR motifs by </a:t>
            </a:r>
            <a:r>
              <a:rPr lang="en-US" dirty="0" err="1" smtClean="0"/>
              <a:t>subsampling</a:t>
            </a:r>
            <a:r>
              <a:rPr lang="en-US" dirty="0" smtClean="0"/>
              <a:t> with replacement from the original sites of the JASPAR motif.</a:t>
            </a:r>
          </a:p>
          <a:p>
            <a:pPr algn="l" rtl="0"/>
            <a:r>
              <a:rPr lang="en-US" dirty="0" smtClean="0"/>
              <a:t>If the JASPAR motif has </a:t>
            </a:r>
            <a:r>
              <a:rPr lang="en-US" i="1" dirty="0" smtClean="0"/>
              <a:t>S </a:t>
            </a:r>
            <a:r>
              <a:rPr lang="en-US" dirty="0" smtClean="0"/>
              <a:t>associated sites, then the query and target motifs are simulated using </a:t>
            </a:r>
            <a:r>
              <a:rPr lang="en-US" i="1" dirty="0" smtClean="0"/>
              <a:t>S</a:t>
            </a:r>
            <a:r>
              <a:rPr lang="en-US" dirty="0" smtClean="0"/>
              <a:t>/2, </a:t>
            </a:r>
            <a:r>
              <a:rPr lang="en-US" i="1" dirty="0" smtClean="0"/>
              <a:t>S</a:t>
            </a:r>
            <a:r>
              <a:rPr lang="en-US" dirty="0" smtClean="0"/>
              <a:t>/4, </a:t>
            </a:r>
            <a:r>
              <a:rPr lang="en-US" i="1" dirty="0" smtClean="0"/>
              <a:t>S</a:t>
            </a:r>
            <a:r>
              <a:rPr lang="en-US" dirty="0" smtClean="0"/>
              <a:t>/8 or </a:t>
            </a:r>
            <a:r>
              <a:rPr lang="en-US" i="1" dirty="0" smtClean="0"/>
              <a:t>S</a:t>
            </a:r>
            <a:r>
              <a:rPr lang="en-US" dirty="0" smtClean="0"/>
              <a:t>/16 sites.</a:t>
            </a:r>
            <a:endParaRPr lang="he-I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technicalities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Eliminate motifs that would yield fewer than two sampled sites, thus leaving 82 JASPAR motifs for the </a:t>
            </a:r>
            <a:r>
              <a:rPr lang="en-US" i="1" dirty="0" smtClean="0"/>
              <a:t>S</a:t>
            </a:r>
            <a:r>
              <a:rPr lang="en-US" dirty="0" smtClean="0"/>
              <a:t>/8 </a:t>
            </a:r>
            <a:r>
              <a:rPr lang="en-US" dirty="0" err="1" smtClean="0"/>
              <a:t>subsampling</a:t>
            </a:r>
            <a:r>
              <a:rPr lang="en-US" dirty="0" smtClean="0"/>
              <a:t> experiment. </a:t>
            </a:r>
          </a:p>
          <a:p>
            <a:pPr algn="l" rtl="0"/>
            <a:r>
              <a:rPr lang="en-US" dirty="0" smtClean="0"/>
              <a:t>We trim the edges of half of the motifs in each database. The number of columns to be deleted from a given motif is determined by selecting a random number uniformly from [-0.8</a:t>
            </a:r>
            <a:r>
              <a:rPr lang="en-US" i="1" dirty="0" smtClean="0"/>
              <a:t>w</a:t>
            </a:r>
            <a:r>
              <a:rPr lang="en-US" dirty="0" smtClean="0"/>
              <a:t>, ..., 0, 0, ..., 0.8</a:t>
            </a:r>
            <a:r>
              <a:rPr lang="en-US" i="1" dirty="0" smtClean="0"/>
              <a:t>w</a:t>
            </a:r>
            <a:r>
              <a:rPr lang="en-US" dirty="0" smtClean="0"/>
              <a:t>], where </a:t>
            </a:r>
            <a:r>
              <a:rPr lang="en-US" i="1" dirty="0" smtClean="0"/>
              <a:t>w </a:t>
            </a:r>
            <a:r>
              <a:rPr lang="en-US" dirty="0" smtClean="0"/>
              <a:t>is the motif width.</a:t>
            </a:r>
            <a:endParaRPr lang="he-I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 task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After this procedure, each motif in the JASPAR database has 10 corresponding motifs in the query and in the target database.</a:t>
            </a:r>
          </a:p>
          <a:p>
            <a:pPr algn="l" rtl="0"/>
            <a:r>
              <a:rPr lang="en-US" dirty="0" err="1" smtClean="0"/>
              <a:t>Tomtom's</a:t>
            </a:r>
            <a:r>
              <a:rPr lang="en-US" dirty="0" smtClean="0"/>
              <a:t> task, given one of the query motifs, is to retrieve all 10 corresponding target motifs with smaller motif </a:t>
            </a:r>
            <a:r>
              <a:rPr lang="en-US" i="1" dirty="0" smtClean="0"/>
              <a:t>P </a:t>
            </a:r>
            <a:r>
              <a:rPr lang="en-US" dirty="0" smtClean="0"/>
              <a:t>values than any of the unrelated target motifs.</a:t>
            </a:r>
            <a:endParaRPr lang="he-I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retrieval accuracy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8" y="1600200"/>
            <a:ext cx="3600400" cy="506916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The figure plots the percentage of correct query-target pairs (true positives) as a function of the percentage of incorrect pairs (false positives)</a:t>
            </a:r>
          </a:p>
          <a:p>
            <a:pPr algn="l" rtl="0"/>
            <a:r>
              <a:rPr lang="en-US" dirty="0" smtClean="0"/>
              <a:t>The solid and dashed lines correspond to width-normalized scores (</a:t>
            </a:r>
            <a:r>
              <a:rPr lang="en-US" i="1" dirty="0" smtClean="0"/>
              <a:t>P </a:t>
            </a:r>
            <a:r>
              <a:rPr lang="en-US" dirty="0" smtClean="0"/>
              <a:t>values, arithmetic mean, and geometric mean), and the green dotted line represents sum of column scores.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30722" name="Picture 2" descr="http://genomebiology.com/content/figures/gb-2007-8-2-r24-4-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406425" cy="41764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5733256"/>
            <a:ext cx="48965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This figure is for Euclidean distance (ED) at a sampling rate of </a:t>
            </a:r>
            <a:r>
              <a:rPr lang="en-US" sz="2400" i="1" dirty="0" smtClean="0"/>
              <a:t>S</a:t>
            </a:r>
            <a:r>
              <a:rPr lang="en-US" sz="2400" dirty="0" smtClean="0"/>
              <a:t>/8.</a:t>
            </a:r>
            <a:endParaRPr lang="he-IL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 following work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A paper by </a:t>
            </a:r>
            <a:r>
              <a:rPr lang="en-US" dirty="0" err="1" smtClean="0"/>
              <a:t>Habib</a:t>
            </a:r>
            <a:r>
              <a:rPr lang="en-US" dirty="0" smtClean="0"/>
              <a:t> et al. (</a:t>
            </a:r>
            <a:r>
              <a:rPr lang="en-US" dirty="0" err="1" smtClean="0"/>
              <a:t>Nir</a:t>
            </a:r>
            <a:r>
              <a:rPr lang="en-US" dirty="0" smtClean="0"/>
              <a:t> Friedman lab): </a:t>
            </a:r>
            <a:r>
              <a:rPr lang="en-US" b="1" dirty="0"/>
              <a:t>A Novel Bayesian DNA Motif Comparison Method for Clustering and </a:t>
            </a:r>
            <a:r>
              <a:rPr lang="en-US" b="1" dirty="0" smtClean="0"/>
              <a:t>Retrieval </a:t>
            </a:r>
            <a:r>
              <a:rPr lang="en-US" dirty="0" smtClean="0"/>
              <a:t>(</a:t>
            </a:r>
            <a:r>
              <a:rPr lang="en-US" dirty="0" err="1" smtClean="0"/>
              <a:t>Plos</a:t>
            </a:r>
            <a:r>
              <a:rPr lang="en-US" dirty="0" smtClean="0"/>
              <a:t> Comp. Biol. 08)</a:t>
            </a:r>
            <a:endParaRPr lang="en-US" dirty="0"/>
          </a:p>
          <a:p>
            <a:pPr algn="l" rtl="0"/>
            <a:r>
              <a:rPr lang="en-US" dirty="0" smtClean="0"/>
              <a:t>The goal </a:t>
            </a:r>
            <a:r>
              <a:rPr lang="en-US" dirty="0"/>
              <a:t>is to determine whether two DNA motifs represent the same binding preferences. </a:t>
            </a:r>
            <a:endParaRPr lang="en-US" dirty="0" smtClean="0"/>
          </a:p>
          <a:p>
            <a:pPr algn="l" rtl="0"/>
            <a:r>
              <a:rPr lang="en-US" dirty="0" smtClean="0"/>
              <a:t>Since </a:t>
            </a:r>
            <a:r>
              <a:rPr lang="en-US" dirty="0"/>
              <a:t>the less informative positions in a motif do not contribute to sequence-specific binding of proteins, </a:t>
            </a:r>
            <a:r>
              <a:rPr lang="en-US" dirty="0" smtClean="0"/>
              <a:t>they developed </a:t>
            </a:r>
            <a:r>
              <a:rPr lang="en-US" dirty="0"/>
              <a:t>a similarity score that measures the similarity between two DNA motifs, while taking into account their dissimilarity from the background distribution.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Distinguishing between informative and non-informative positions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Two </a:t>
            </a:r>
            <a:r>
              <a:rPr lang="en-US" dirty="0"/>
              <a:t>pairs of aligned motifs are demonstrated, both of which having three identical positions and two different ones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While </a:t>
            </a:r>
            <a:r>
              <a:rPr lang="en-US" dirty="0"/>
              <a:t>the identical positions in the first pair (left) are non-informative, the identical positions in the second pair (right) are informative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desired similarity score should distinguish between these two types of similarities and assign a higher score to pair number </a:t>
            </a:r>
            <a:r>
              <a:rPr lang="en-US" dirty="0" smtClean="0"/>
              <a:t>2</a:t>
            </a:r>
            <a:endParaRPr lang="he-IL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229201"/>
            <a:ext cx="429994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200" dirty="0" smtClean="0"/>
              <a:t>Problematic aspects of motif similarity scores</a:t>
            </a:r>
            <a:endParaRPr lang="he-I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295232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similarity score of two position frequency matrices (PFMs) decomposes into the sum of similarities of single aligned </a:t>
            </a:r>
            <a:r>
              <a:rPr lang="en-US" dirty="0" smtClean="0"/>
              <a:t>positions (position-independence assumption).</a:t>
            </a:r>
          </a:p>
          <a:p>
            <a:pPr algn="l" rtl="0"/>
            <a:r>
              <a:rPr lang="en-US" dirty="0" smtClean="0"/>
              <a:t>All </a:t>
            </a:r>
            <a:r>
              <a:rPr lang="en-US" dirty="0"/>
              <a:t>scores (Pearson correlation, Jensen-Shannon divergence, and Euclidean distance) do not reflect the “true” similarity between two distributions or cannot differ between informative and uniform background positions. Specifically, </a:t>
            </a:r>
            <a:r>
              <a:rPr lang="en-US" dirty="0" smtClean="0"/>
              <a:t>position </a:t>
            </a:r>
            <a:r>
              <a:rPr lang="en-US" dirty="0"/>
              <a:t>4.</a:t>
            </a:r>
            <a:endParaRPr lang="he-IL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429000"/>
            <a:ext cx="6336704" cy="326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Bayesian Likelihood </a:t>
            </a:r>
            <a:r>
              <a:rPr lang="en-US" dirty="0" smtClean="0"/>
              <a:t>2-Component score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021907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Composed </a:t>
            </a:r>
            <a:r>
              <a:rPr lang="en-US" dirty="0"/>
              <a:t>of two components: the first measures whether the two motifs were generated from a common distribution, while the second reflects the distance of that common distribution from the </a:t>
            </a:r>
            <a:r>
              <a:rPr lang="en-US" dirty="0" smtClean="0"/>
              <a:t>background.</a:t>
            </a:r>
          </a:p>
          <a:p>
            <a:pPr algn="l" rtl="0"/>
            <a:r>
              <a:rPr lang="en-US" dirty="0" smtClean="0"/>
              <a:t>The score for </a:t>
            </a:r>
            <a:r>
              <a:rPr lang="en-US" dirty="0"/>
              <a:t>comparing motifs m</a:t>
            </a:r>
            <a:r>
              <a:rPr lang="en-US" baseline="-25000" dirty="0"/>
              <a:t>1</a:t>
            </a:r>
            <a:r>
              <a:rPr lang="en-US" dirty="0"/>
              <a:t> and m</a:t>
            </a:r>
            <a:r>
              <a:rPr lang="en-US" baseline="-25000" dirty="0"/>
              <a:t>2</a:t>
            </a:r>
            <a:r>
              <a:rPr lang="en-US" dirty="0"/>
              <a:t> is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pic>
        <p:nvPicPr>
          <p:cNvPr id="35842" name="Picture 2" descr="http://www.ploscompbiol.org/article/fetchObject.action?uri=info:doi/10.1371/journal.pcbi.1000010.e001&amp;representation=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869160"/>
            <a:ext cx="5737088" cy="1586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likelihood-based </a:t>
            </a:r>
            <a:r>
              <a:rPr lang="en-US" dirty="0"/>
              <a:t>score measures the probability of the nucleotide counts in each position of the motif given a source distribution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For </a:t>
            </a:r>
            <a:r>
              <a:rPr lang="en-US" dirty="0"/>
              <a:t>two aligned positions in the compared motifs, let n</a:t>
            </a:r>
            <a:r>
              <a:rPr lang="en-US" baseline="30000" dirty="0"/>
              <a:t>1</a:t>
            </a:r>
            <a:r>
              <a:rPr lang="en-US" dirty="0"/>
              <a:t> and n</a:t>
            </a:r>
            <a:r>
              <a:rPr lang="en-US" baseline="30000" dirty="0"/>
              <a:t>2</a:t>
            </a:r>
            <a:r>
              <a:rPr lang="en-US" dirty="0"/>
              <a:t> be the corresponding positions (count vectors) in the two motifs, the similarity score is then:</a:t>
            </a:r>
            <a:br>
              <a:rPr lang="en-US" dirty="0"/>
            </a:br>
            <a:endParaRPr lang="he-IL" dirty="0"/>
          </a:p>
        </p:txBody>
      </p:sp>
      <p:pic>
        <p:nvPicPr>
          <p:cNvPr id="5" name="Picture 4" descr="journal_pcbi_1000010_e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437112"/>
            <a:ext cx="5925418" cy="2240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Problem </a:t>
            </a:r>
            <a:br>
              <a:rPr lang="en-US" dirty="0" smtClean="0"/>
            </a:br>
            <a:r>
              <a:rPr lang="en-US" dirty="0" smtClean="0"/>
              <a:t>definition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Measure the similarity between two PWMs most accurately.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			Example:</a:t>
            </a:r>
          </a:p>
        </p:txBody>
      </p:sp>
      <p:pic>
        <p:nvPicPr>
          <p:cNvPr id="1026" name="Picture 2" descr="http://genomebiology.com/content/figures/gb-2007-8-2-r24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66065"/>
            <a:ext cx="5076056" cy="6691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Content Placeholder 6" descr="journal_pcbi_1000010_e0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2150920" cy="375889"/>
          </a:xfrm>
        </p:spPr>
      </p:pic>
      <p:sp>
        <p:nvSpPr>
          <p:cNvPr id="8" name="TextBox 7"/>
          <p:cNvSpPr txBox="1"/>
          <p:nvPr/>
        </p:nvSpPr>
        <p:spPr>
          <a:xfrm>
            <a:off x="323528" y="1556792"/>
            <a:ext cx="8208912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			are </a:t>
            </a:r>
            <a:r>
              <a:rPr lang="en-US" sz="2800" dirty="0"/>
              <a:t>the estimators for the source distribution of n</a:t>
            </a:r>
            <a:r>
              <a:rPr lang="en-US" sz="2800" baseline="30000" dirty="0"/>
              <a:t>1</a:t>
            </a:r>
            <a:r>
              <a:rPr lang="en-US" sz="2800" dirty="0"/>
              <a:t>, n</a:t>
            </a:r>
            <a:r>
              <a:rPr lang="en-US" sz="2800" baseline="30000" dirty="0"/>
              <a:t>2</a:t>
            </a:r>
            <a:r>
              <a:rPr lang="en-US" sz="2800" dirty="0"/>
              <a:t> and the common source distribution, respectively, </a:t>
            </a:r>
            <a:r>
              <a:rPr lang="en-US" sz="2800" i="1" dirty="0" err="1"/>
              <a:t>P</a:t>
            </a:r>
            <a:r>
              <a:rPr lang="en-US" sz="2800" i="1" baseline="30000" dirty="0" err="1"/>
              <a:t>bg</a:t>
            </a:r>
            <a:r>
              <a:rPr lang="en-US" sz="2800" dirty="0"/>
              <a:t> is the background nucleotide distribution, and </a:t>
            </a:r>
            <a:r>
              <a:rPr lang="en-US" sz="2800" i="1" dirty="0"/>
              <a:t>NT</a:t>
            </a:r>
            <a:r>
              <a:rPr lang="en-US" sz="2800" dirty="0"/>
              <a:t> = {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,</a:t>
            </a:r>
            <a:r>
              <a:rPr lang="en-US" sz="2800" i="1" dirty="0"/>
              <a:t>G</a:t>
            </a:r>
            <a:r>
              <a:rPr lang="en-US" sz="2800" dirty="0"/>
              <a:t>,</a:t>
            </a:r>
            <a:r>
              <a:rPr lang="en-US" sz="2800" i="1" dirty="0"/>
              <a:t>T</a:t>
            </a:r>
            <a:r>
              <a:rPr lang="en-US" sz="2800" dirty="0" smtClean="0"/>
              <a:t>}.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 They used </a:t>
            </a:r>
            <a:r>
              <a:rPr lang="en-US" sz="2800" dirty="0"/>
              <a:t>a five-component mixture prior, with four components representing an informative distribution, giving high probability for a single nucleotide: A, C, G, or T. The fifth component represents the uniform </a:t>
            </a:r>
            <a:r>
              <a:rPr lang="en-US" sz="2800" dirty="0" smtClean="0"/>
              <a:t>distribution.</a:t>
            </a:r>
          </a:p>
          <a:p>
            <a:pPr algn="l" rtl="0"/>
            <a:endParaRPr lang="he-I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Generating the test data set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273630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They </a:t>
            </a:r>
            <a:r>
              <a:rPr lang="en-US" dirty="0"/>
              <a:t>generate motifs by randomly sampling subsets of genomic binding </a:t>
            </a:r>
            <a:r>
              <a:rPr lang="en-US" dirty="0" smtClean="0"/>
              <a:t>sites, aligning </a:t>
            </a:r>
            <a:r>
              <a:rPr lang="en-US" dirty="0"/>
              <a:t>them, and then truncating the resulting </a:t>
            </a:r>
            <a:r>
              <a:rPr lang="en-US" dirty="0" smtClean="0"/>
              <a:t>motif.</a:t>
            </a:r>
          </a:p>
          <a:p>
            <a:pPr algn="l" rtl="0"/>
            <a:r>
              <a:rPr lang="en-US" dirty="0" smtClean="0"/>
              <a:t>By </a:t>
            </a:r>
            <a:r>
              <a:rPr lang="en-US" dirty="0"/>
              <a:t>repeating this procedure, slightly different sets of binding sites were built for each factor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9 TFs, 240 motifs for each.</a:t>
            </a:r>
            <a:endParaRPr lang="he-IL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29075"/>
            <a:ext cx="47720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rtl="0"/>
            <a:r>
              <a:rPr lang="en-US" sz="2800" dirty="0" smtClean="0"/>
              <a:t>Sensitivity and specificity of different scoring methods</a:t>
            </a:r>
            <a:endParaRPr lang="he-I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5"/>
            <a:ext cx="8229600" cy="2664295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Comparison </a:t>
            </a:r>
            <a:r>
              <a:rPr lang="en-US" dirty="0"/>
              <a:t>of different scoring methods on the “Yeast” data set using a subset of motifs generated from subsets of size 35 with altered lengths (not including the full length </a:t>
            </a:r>
            <a:r>
              <a:rPr lang="en-US" dirty="0" smtClean="0"/>
              <a:t>motifs</a:t>
            </a:r>
            <a:r>
              <a:rPr lang="en-US" dirty="0" smtClean="0"/>
              <a:t>).</a:t>
            </a:r>
            <a:endParaRPr lang="he-IL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61585"/>
            <a:ext cx="5958061" cy="359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What is wrong with </a:t>
            </a:r>
            <a:r>
              <a:rPr lang="en-US" dirty="0" err="1" smtClean="0"/>
              <a:t>BLiC</a:t>
            </a:r>
            <a:r>
              <a:rPr lang="en-US" dirty="0" smtClean="0"/>
              <a:t>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l" rtl="0"/>
            <a:r>
              <a:rPr lang="en-US" dirty="0" smtClean="0"/>
              <a:t>The similarity part in </a:t>
            </a:r>
            <a:r>
              <a:rPr lang="en-US" dirty="0" err="1" smtClean="0"/>
              <a:t>BLiC</a:t>
            </a:r>
            <a:r>
              <a:rPr lang="en-US" dirty="0" smtClean="0"/>
              <a:t> is negligible when number of sites of the target motifs increase:</a:t>
            </a:r>
            <a:endParaRPr lang="he-IL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57400"/>
            <a:ext cx="60293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36912"/>
            <a:ext cx="246921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024" y="0"/>
            <a:ext cx="5698976" cy="1143000"/>
          </a:xfrm>
        </p:spPr>
        <p:txBody>
          <a:bodyPr/>
          <a:lstStyle/>
          <a:p>
            <a:pPr rtl="0"/>
            <a:r>
              <a:rPr lang="en-US" dirty="0" smtClean="0"/>
              <a:t>In practice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3178696" cy="5793507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Top three TRANSFAC hits to the query TRANSFAC motif M00001. The top three TRANSFAC alignments </a:t>
            </a:r>
            <a:r>
              <a:rPr lang="en-US" dirty="0" err="1" smtClean="0"/>
              <a:t>Tomtom</a:t>
            </a:r>
            <a:r>
              <a:rPr lang="en-US" dirty="0" smtClean="0"/>
              <a:t> found in response to the query TRANSFAC motif M00001 using </a:t>
            </a:r>
            <a:r>
              <a:rPr lang="en-US" dirty="0" err="1" smtClean="0"/>
              <a:t>BLiC</a:t>
            </a:r>
            <a:r>
              <a:rPr lang="en-US" dirty="0" smtClean="0"/>
              <a:t> (</a:t>
            </a:r>
            <a:r>
              <a:rPr lang="en-US" b="1" dirty="0" smtClean="0"/>
              <a:t>a</a:t>
            </a:r>
            <a:r>
              <a:rPr lang="en-US" dirty="0" smtClean="0"/>
              <a:t>) and ED (</a:t>
            </a:r>
            <a:r>
              <a:rPr lang="en-US" b="1" dirty="0" smtClean="0"/>
              <a:t>b</a:t>
            </a:r>
            <a:r>
              <a:rPr lang="en-US" dirty="0" smtClean="0"/>
              <a:t>) similarity scores. </a:t>
            </a:r>
          </a:p>
          <a:p>
            <a:pPr algn="l" rtl="0"/>
            <a:r>
              <a:rPr lang="en-US" dirty="0" smtClean="0"/>
              <a:t>The top three target motifs for the </a:t>
            </a:r>
            <a:r>
              <a:rPr lang="en-US" dirty="0" err="1" smtClean="0"/>
              <a:t>BLiC</a:t>
            </a:r>
            <a:r>
              <a:rPr lang="en-US" dirty="0" smtClean="0"/>
              <a:t> score have 389, 274 and 235 sites, respectively.</a:t>
            </a:r>
            <a:endParaRPr lang="he-IL" dirty="0"/>
          </a:p>
        </p:txBody>
      </p:sp>
      <p:pic>
        <p:nvPicPr>
          <p:cNvPr id="45058" name="Picture 2" descr="http://bioinformatics.oxfordjournals.org/content/27/12/1603/F3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4481" y="1196752"/>
            <a:ext cx="5839519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The new scoring scheme in </a:t>
            </a:r>
            <a:r>
              <a:rPr lang="en-US" dirty="0" err="1" smtClean="0"/>
              <a:t>Tomtom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13387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Assign scores to unaligned columns: instead of 0, the median of aligning the column to all columns in the target. This way uninformative columns contribute less.</a:t>
            </a:r>
          </a:p>
          <a:p>
            <a:pPr algn="l" rtl="0"/>
            <a:r>
              <a:rPr lang="en-US" i="1" dirty="0" smtClean="0"/>
              <a:t>S</a:t>
            </a:r>
            <a:r>
              <a:rPr lang="en-US" i="1" baseline="-25000" dirty="0" smtClean="0"/>
              <a:t>c</a:t>
            </a:r>
            <a:r>
              <a:rPr lang="en-US" dirty="0" smtClean="0"/>
              <a:t>(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∅</a:t>
            </a:r>
            <a:r>
              <a:rPr lang="en-US" dirty="0" smtClean="0"/>
              <a:t>)</a:t>
            </a:r>
            <a:r>
              <a:rPr lang="en-US" i="1" dirty="0" smtClean="0"/>
              <a:t>: = m</a:t>
            </a:r>
            <a:r>
              <a:rPr lang="en-US" i="1" baseline="-25000" dirty="0" smtClean="0"/>
              <a:t>i        </a:t>
            </a:r>
            <a:r>
              <a:rPr lang="en-US" dirty="0" smtClean="0"/>
              <a:t>(</a:t>
            </a:r>
            <a:r>
              <a:rPr lang="en-US" dirty="0"/>
              <a:t>was 0 before)</a:t>
            </a:r>
          </a:p>
          <a:p>
            <a:pPr algn="l" rtl="0"/>
            <a:r>
              <a:rPr lang="en-US" i="1" dirty="0" smtClean="0"/>
              <a:t>m</a:t>
            </a:r>
            <a:r>
              <a:rPr lang="en-US" i="1" baseline="-25000" dirty="0" smtClean="0"/>
              <a:t>i</a:t>
            </a:r>
            <a:r>
              <a:rPr lang="en-US" dirty="0" smtClean="0"/>
              <a:t> is the median score of randomly aligning a target column to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pPr algn="l" rtl="0"/>
            <a:r>
              <a:rPr lang="en-US" dirty="0"/>
              <a:t>The </a:t>
            </a:r>
            <a:r>
              <a:rPr lang="en-US" dirty="0" smtClean="0"/>
              <a:t>alignment score (new </a:t>
            </a:r>
            <a:r>
              <a:rPr lang="en-US" b="1" i="1" dirty="0" smtClean="0"/>
              <a:t>complete score</a:t>
            </a:r>
            <a:r>
              <a:rPr lang="en-US" dirty="0" smtClean="0"/>
              <a:t>):</a:t>
            </a:r>
            <a:endParaRPr lang="he-IL" dirty="0"/>
          </a:p>
        </p:txBody>
      </p:sp>
      <p:pic>
        <p:nvPicPr>
          <p:cNvPr id="6" name="Picture 10" descr="Form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589240"/>
            <a:ext cx="5092647" cy="1087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Column score distribution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781128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err="1"/>
              <a:t>Boxplots</a:t>
            </a:r>
            <a:r>
              <a:rPr lang="en-US" dirty="0"/>
              <a:t> of the null alignment column scores of </a:t>
            </a:r>
            <a:r>
              <a:rPr lang="en-US" dirty="0" smtClean="0"/>
              <a:t>five different </a:t>
            </a:r>
            <a:r>
              <a:rPr lang="en-US" dirty="0"/>
              <a:t>columns:</a:t>
            </a:r>
          </a:p>
          <a:p>
            <a:pPr algn="l" rtl="0"/>
            <a:r>
              <a:rPr lang="en-US" dirty="0" smtClean="0"/>
              <a:t>All-A</a:t>
            </a:r>
            <a:r>
              <a:rPr lang="en-US" dirty="0"/>
              <a:t>, all-C, all-G, all-T and a uniformly distributed column.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column similarity score is ED, and T, the set </a:t>
            </a:r>
            <a:r>
              <a:rPr lang="en-US" dirty="0" smtClean="0"/>
              <a:t>of null </a:t>
            </a:r>
            <a:r>
              <a:rPr lang="en-US" dirty="0"/>
              <a:t>database columns, is derived from </a:t>
            </a:r>
            <a:r>
              <a:rPr lang="en-US" dirty="0" smtClean="0"/>
              <a:t>the </a:t>
            </a:r>
            <a:r>
              <a:rPr lang="en-US" dirty="0"/>
              <a:t>mouse PBM database.</a:t>
            </a:r>
            <a:endParaRPr lang="he-IL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340768"/>
            <a:ext cx="52197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226" y="6093297"/>
            <a:ext cx="267092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Assessment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Select the best alignment based on its </a:t>
            </a:r>
            <a:r>
              <a:rPr lang="en-US" b="1" dirty="0" smtClean="0"/>
              <a:t>complete score</a:t>
            </a:r>
            <a:r>
              <a:rPr lang="en-US" dirty="0" smtClean="0"/>
              <a:t> (instead of offset p-value).</a:t>
            </a:r>
          </a:p>
          <a:p>
            <a:pPr algn="l" rtl="0"/>
            <a:r>
              <a:rPr lang="en-US" dirty="0" smtClean="0"/>
              <a:t>Compute the distribution of the maximal of all possible latticed alignment scores. Find the distribution of this maximum using DP approach.</a:t>
            </a:r>
          </a:p>
          <a:p>
            <a:pPr algn="l" rtl="0"/>
            <a:r>
              <a:rPr lang="en-US" dirty="0" smtClean="0"/>
              <a:t>Assign a </a:t>
            </a:r>
            <a:r>
              <a:rPr lang="en-US" i="1" dirty="0" smtClean="0"/>
              <a:t>P</a:t>
            </a:r>
            <a:r>
              <a:rPr lang="en-US" dirty="0" smtClean="0"/>
              <a:t>-value to the optimal complete alignment score.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Select </a:t>
            </a:r>
            <a:r>
              <a:rPr lang="en-US" dirty="0" smtClean="0"/>
              <a:t>a random motif from the mouse PBM database and then query it against a random </a:t>
            </a:r>
            <a:r>
              <a:rPr lang="en-US" dirty="0" smtClean="0"/>
              <a:t>shuffle of the </a:t>
            </a:r>
            <a:r>
              <a:rPr lang="en-US" dirty="0" smtClean="0"/>
              <a:t>columns of the remaining 385 motif in the database, while keeping the distribution of database </a:t>
            </a:r>
            <a:r>
              <a:rPr lang="en-US" dirty="0" smtClean="0"/>
              <a:t>motif lengths </a:t>
            </a:r>
            <a:r>
              <a:rPr lang="en-US" dirty="0" smtClean="0"/>
              <a:t>unchanged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Repeating </a:t>
            </a:r>
            <a:r>
              <a:rPr lang="en-US" dirty="0" smtClean="0"/>
              <a:t>this process 1000 times produces a sample of 385,000 null DP-computed </a:t>
            </a:r>
            <a:r>
              <a:rPr lang="en-US" dirty="0" smtClean="0"/>
              <a:t>p-values.</a:t>
            </a:r>
            <a:endParaRPr lang="he-IL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Another way to asses significance: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en-US" dirty="0" smtClean="0"/>
              <a:t>Topology of the null target motif HMM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2692895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The LL (leading), L and TL (trailing) states emit low information content columns before, within and after the ‘core’, respectively. The H state emits columns with high information content. The I and T state are the silent initial and terminal states, respectively.</a:t>
            </a:r>
            <a:endParaRPr lang="he-IL" dirty="0"/>
          </a:p>
        </p:txBody>
      </p:sp>
      <p:pic>
        <p:nvPicPr>
          <p:cNvPr id="48130" name="Picture 2" descr="http://bioinformatics.oxfordjournals.org/content/27/12/1603/F4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645024"/>
            <a:ext cx="4320480" cy="2985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365104"/>
            <a:ext cx="302433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This model better captures the tendency of uninformative columns to cluster than the independent-position model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Application 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2" descr="http://acgt.cs.tau.ac.il/amadeus/images/amadeus_screen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7056783" cy="5480032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076056" y="3429000"/>
            <a:ext cx="27363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5004048" y="5805264"/>
            <a:ext cx="27363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Training the model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A cutoff of 0.5 was used to determine whether a column has a high or low information content.</a:t>
            </a:r>
          </a:p>
          <a:p>
            <a:pPr algn="l" rtl="0"/>
            <a:r>
              <a:rPr lang="en-US" dirty="0" smtClean="0"/>
              <a:t>Using this cutoff, unambiguously label each motif in the reference database, i.e. infer the hidden states.</a:t>
            </a:r>
          </a:p>
          <a:p>
            <a:pPr algn="l" rtl="0"/>
            <a:r>
              <a:rPr lang="en-US" dirty="0" smtClean="0"/>
              <a:t>A simple maximum likelihood estimation was used for estimating the transition probabilities, while the column emission distributions were set to the observed empirical distributions of each state.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Using the HMM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The HMM is used to estimate the significance of an optimal query–target match through a Monte Carlo (MC) sampling scheme.</a:t>
            </a:r>
          </a:p>
          <a:p>
            <a:pPr algn="l" rtl="0"/>
            <a:r>
              <a:rPr lang="en-US" dirty="0" smtClean="0"/>
              <a:t>The HMM is used to generate </a:t>
            </a:r>
            <a:r>
              <a:rPr lang="en-US" i="1" dirty="0" smtClean="0"/>
              <a:t>N</a:t>
            </a:r>
            <a:r>
              <a:rPr lang="en-US" dirty="0" smtClean="0"/>
              <a:t> random motifs of </a:t>
            </a:r>
            <a:r>
              <a:rPr lang="en-US" i="1" dirty="0" smtClean="0"/>
              <a:t>exact</a:t>
            </a:r>
            <a:r>
              <a:rPr lang="en-US" dirty="0" smtClean="0"/>
              <a:t> length </a:t>
            </a:r>
            <a:r>
              <a:rPr lang="en-US" i="1" dirty="0" smtClean="0"/>
              <a:t>|T|</a:t>
            </a:r>
            <a:r>
              <a:rPr lang="en-US" dirty="0" smtClean="0"/>
              <a:t> (target motif length), and find the optimal alignment score for each.</a:t>
            </a:r>
          </a:p>
          <a:p>
            <a:pPr algn="l" rtl="0"/>
            <a:r>
              <a:rPr lang="en-US" dirty="0" smtClean="0"/>
              <a:t>This procedure gives a sample of size </a:t>
            </a:r>
            <a:r>
              <a:rPr lang="en-US" i="1" dirty="0" smtClean="0"/>
              <a:t>N</a:t>
            </a:r>
            <a:r>
              <a:rPr lang="en-US" dirty="0" smtClean="0"/>
              <a:t> from the null distribution of the optimal query–target match score (conditioned on the given query as well as on the target length). </a:t>
            </a:r>
          </a:p>
          <a:p>
            <a:pPr algn="l" rtl="0"/>
            <a:r>
              <a:rPr lang="en-US" dirty="0" smtClean="0"/>
              <a:t>The derived empirical distribution can be used to assign a </a:t>
            </a:r>
            <a:r>
              <a:rPr lang="en-US" i="1" dirty="0" smtClean="0"/>
              <a:t>P</a:t>
            </a:r>
            <a:r>
              <a:rPr lang="en-US" dirty="0" smtClean="0"/>
              <a:t>-value for the observed match score.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Experimental details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896544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Randomly select from the mouse PBM database 80 motifs which will serve as templates for generating randomized queries of the same width </a:t>
            </a:r>
            <a:r>
              <a:rPr lang="en-US" i="1" dirty="0" smtClean="0"/>
              <a:t>w</a:t>
            </a:r>
            <a:r>
              <a:rPr lang="en-US" dirty="0" smtClean="0"/>
              <a:t> as that of the template motif.</a:t>
            </a:r>
          </a:p>
          <a:p>
            <a:pPr algn="l" rtl="0"/>
            <a:r>
              <a:rPr lang="en-US" dirty="0" smtClean="0"/>
              <a:t>Each randomized query is generated by first setting the number of sites, </a:t>
            </a:r>
            <a:r>
              <a:rPr lang="en-US" i="1" dirty="0" smtClean="0"/>
              <a:t>N</a:t>
            </a:r>
            <a:r>
              <a:rPr lang="en-US" dirty="0" smtClean="0"/>
              <a:t>, to 5, then 10 and then 20. Then, each of the </a:t>
            </a:r>
            <a:r>
              <a:rPr lang="en-US" i="1" dirty="0" smtClean="0"/>
              <a:t>w</a:t>
            </a:r>
            <a:r>
              <a:rPr lang="en-US" dirty="0" smtClean="0"/>
              <a:t> columns of the template motif PWM is associated with a </a:t>
            </a:r>
            <a:r>
              <a:rPr lang="en-US" dirty="0" err="1" smtClean="0"/>
              <a:t>Dirichlet</a:t>
            </a:r>
            <a:r>
              <a:rPr lang="en-US" dirty="0" smtClean="0"/>
              <a:t> distribution on ℝ</a:t>
            </a:r>
            <a:r>
              <a:rPr lang="en-US" baseline="30000" dirty="0" smtClean="0"/>
              <a:t>4</a:t>
            </a:r>
            <a:r>
              <a:rPr lang="en-US" dirty="0" smtClean="0"/>
              <a:t> parameterized by the vector obtained from multiplying the column's frequencies by 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Sample each column of the randomized query from the corresponding </a:t>
            </a:r>
            <a:r>
              <a:rPr lang="en-US" dirty="0" err="1" smtClean="0"/>
              <a:t>Dirichlet</a:t>
            </a:r>
            <a:r>
              <a:rPr lang="en-US" dirty="0" smtClean="0"/>
              <a:t> distribution.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Adding variations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Add variation to these motifs by varying the ‘coverage’ of the sites. </a:t>
            </a:r>
          </a:p>
          <a:p>
            <a:pPr algn="l" rtl="0"/>
            <a:r>
              <a:rPr lang="en-US" dirty="0" smtClean="0"/>
              <a:t>Either take the full site or remove up to 0.3</a:t>
            </a:r>
            <a:r>
              <a:rPr lang="en-US" i="1" dirty="0" smtClean="0"/>
              <a:t>w</a:t>
            </a:r>
            <a:r>
              <a:rPr lang="en-US" dirty="0" smtClean="0"/>
              <a:t> columns from a randomly chosen end of the motif.</a:t>
            </a:r>
          </a:p>
          <a:p>
            <a:pPr algn="l" rtl="0"/>
            <a:r>
              <a:rPr lang="en-US" dirty="0" smtClean="0"/>
              <a:t>The number of columns to be removed and which end to remove it from are chosen uniformly.</a:t>
            </a:r>
          </a:p>
          <a:p>
            <a:pPr algn="l" rtl="0"/>
            <a:r>
              <a:rPr lang="en-US" dirty="0" smtClean="0"/>
              <a:t>Add additional noise to some of the query motifs by either adding an informative column for motifs with full sites or adding 1 or 3 uninformative columns at an end of a motif that was not previously truncated.</a:t>
            </a:r>
          </a:p>
          <a:p>
            <a:pPr algn="l" rtl="0"/>
            <a:r>
              <a:rPr lang="en-US" dirty="0" smtClean="0"/>
              <a:t>This process yields a total of 1680 motifs to query against the target of the mouse PBM database. 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 </a:t>
            </a:r>
            <a:r>
              <a:rPr lang="en-US" sz="2700" dirty="0" smtClean="0"/>
              <a:t>Comparison of several target functions in terms of reduction of uninformative alignments and retrieval accuracy</a:t>
            </a: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458216"/>
          <a:ext cx="8568953" cy="50864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13790"/>
                <a:gridCol w="1713790"/>
                <a:gridCol w="2281665"/>
                <a:gridCol w="1800251"/>
                <a:gridCol w="1059457"/>
              </a:tblGrid>
              <a:tr h="446601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Column score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Optimal </a:t>
                      </a:r>
                      <a:r>
                        <a:rPr lang="en-US" sz="1200" dirty="0" smtClean="0"/>
                        <a:t>alignment selection</a:t>
                      </a:r>
                    </a:p>
                    <a:p>
                      <a:pPr algn="ctr" rtl="0"/>
                      <a:r>
                        <a:rPr lang="en-US" sz="1200" dirty="0" smtClean="0"/>
                        <a:t>(p-value &lt; 0.05)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Overall (motif</a:t>
                      </a:r>
                      <a:r>
                        <a:rPr lang="en-US" sz="1200" dirty="0" smtClean="0"/>
                        <a:t>) P-value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Uninformative </a:t>
                      </a:r>
                      <a:r>
                        <a:rPr lang="en-US" sz="1200" dirty="0" smtClean="0"/>
                        <a:t>alignments at FPR of 5%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Mean AUC</a:t>
                      </a:r>
                    </a:p>
                  </a:txBody>
                  <a:tcPr anchor="ctr"/>
                </a:tc>
              </a:tr>
              <a:tr h="32750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/>
                        <a:t>iid offset </a:t>
                      </a:r>
                      <a:r>
                        <a:rPr lang="en-US" sz="1600" i="1"/>
                        <a:t>P</a:t>
                      </a:r>
                      <a:r>
                        <a:rPr lang="en-US" sz="1600"/>
                        <a:t>-value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/>
                        <a:t>ind alignments (TT)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dirty="0"/>
                        <a:t>&gt;</a:t>
                      </a:r>
                      <a:r>
                        <a:rPr lang="he-IL" sz="1600" dirty="0" err="1"/>
                        <a:t>22</a:t>
                      </a:r>
                      <a:r>
                        <a:rPr lang="he-IL" sz="1600" dirty="0"/>
                        <a:t>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dirty="0"/>
                        <a:t>0.9994</a:t>
                      </a:r>
                    </a:p>
                  </a:txBody>
                  <a:tcPr anchor="ctr"/>
                </a:tc>
              </a:tr>
              <a:tr h="32750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PCC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/>
                        <a:t>iid offset </a:t>
                      </a:r>
                      <a:r>
                        <a:rPr lang="en-US" sz="1600" i="1"/>
                        <a:t>P</a:t>
                      </a:r>
                      <a:r>
                        <a:rPr lang="en-US" sz="1600"/>
                        <a:t>-value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/>
                        <a:t>ind alignments (TT)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/>
                        <a:t>&gt;24.9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dirty="0"/>
                        <a:t>0.9994</a:t>
                      </a:r>
                    </a:p>
                  </a:txBody>
                  <a:tcPr anchor="ctr"/>
                </a:tc>
              </a:tr>
              <a:tr h="32750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KLS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/>
                        <a:t>iid</a:t>
                      </a:r>
                      <a:r>
                        <a:rPr lang="en-US" sz="1600" dirty="0"/>
                        <a:t> offset </a:t>
                      </a:r>
                      <a:r>
                        <a:rPr lang="en-US" sz="1600" i="1" dirty="0"/>
                        <a:t>P</a:t>
                      </a:r>
                      <a:r>
                        <a:rPr lang="en-US" sz="1600" dirty="0"/>
                        <a:t>-value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/>
                        <a:t>ind alignments (TT)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/>
                        <a:t>&gt;22.1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dirty="0"/>
                        <a:t>0.9997</a:t>
                      </a:r>
                    </a:p>
                  </a:txBody>
                  <a:tcPr anchor="ctr"/>
                </a:tc>
              </a:tr>
              <a:tr h="32750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SW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/>
                        <a:t>iid offset </a:t>
                      </a:r>
                      <a:r>
                        <a:rPr lang="en-US" sz="1600" i="1"/>
                        <a:t>P</a:t>
                      </a:r>
                      <a:r>
                        <a:rPr lang="en-US" sz="1600"/>
                        <a:t>-value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/>
                        <a:t>ind alignments (TT)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/>
                        <a:t>&gt;23.3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dirty="0"/>
                        <a:t>0.9995</a:t>
                      </a:r>
                    </a:p>
                  </a:txBody>
                  <a:tcPr anchor="ctr"/>
                </a:tc>
              </a:tr>
              <a:tr h="32750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ALLR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/>
                        <a:t>iid offset </a:t>
                      </a:r>
                      <a:r>
                        <a:rPr lang="en-US" sz="1600" i="1"/>
                        <a:t>P</a:t>
                      </a:r>
                      <a:r>
                        <a:rPr lang="en-US" sz="1600"/>
                        <a:t>-value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/>
                        <a:t>ind alignments (TT)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/>
                        <a:t>&gt;6.2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dirty="0"/>
                        <a:t>0.9984</a:t>
                      </a:r>
                    </a:p>
                  </a:txBody>
                  <a:tcPr anchor="ctr"/>
                </a:tc>
              </a:tr>
              <a:tr h="565695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HMM offset </a:t>
                      </a:r>
                      <a:r>
                        <a:rPr lang="en-US" sz="1600" i="1" dirty="0"/>
                        <a:t>P</a:t>
                      </a:r>
                      <a:r>
                        <a:rPr lang="en-US" sz="1600" dirty="0"/>
                        <a:t>-value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HMM (MC)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/>
                        <a:t>&gt;13.7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dirty="0"/>
                        <a:t>0.9754</a:t>
                      </a:r>
                    </a:p>
                  </a:txBody>
                  <a:tcPr anchor="ctr"/>
                </a:tc>
              </a:tr>
              <a:tr h="32750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Complete-ED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Motif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HMM (MC)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i="1"/>
                        <a:t>&lt;</a:t>
                      </a:r>
                      <a:r>
                        <a:rPr lang="he-IL" sz="1600"/>
                        <a:t> 0.1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dirty="0"/>
                        <a:t>0.9869</a:t>
                      </a:r>
                    </a:p>
                  </a:txBody>
                  <a:tcPr anchor="ctr"/>
                </a:tc>
              </a:tr>
              <a:tr h="327508">
                <a:tc>
                  <a:txBody>
                    <a:bodyPr/>
                    <a:lstStyle/>
                    <a:p>
                      <a:pPr algn="ctr" rtl="0"/>
                      <a:r>
                        <a:rPr lang="en-US" sz="1600"/>
                        <a:t>Complete-ED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/>
                        <a:t>Motif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/>
                        <a:t>iid</a:t>
                      </a:r>
                      <a:r>
                        <a:rPr lang="en-US" sz="1600" dirty="0"/>
                        <a:t> (MC)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i="1"/>
                        <a:t>&lt;</a:t>
                      </a:r>
                      <a:r>
                        <a:rPr lang="he-IL" sz="1600"/>
                        <a:t> 0.1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dirty="0"/>
                        <a:t>0.9791</a:t>
                      </a:r>
                    </a:p>
                  </a:txBody>
                  <a:tcPr anchor="ctr"/>
                </a:tc>
              </a:tr>
              <a:tr h="387704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Complete-ED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/>
                        <a:t>Motif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/>
                        <a:t>ind</a:t>
                      </a:r>
                      <a:r>
                        <a:rPr lang="en-US" sz="1600" dirty="0"/>
                        <a:t> alignments (DP)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i="1"/>
                        <a:t>&lt;</a:t>
                      </a:r>
                      <a:r>
                        <a:rPr lang="he-IL" sz="1600"/>
                        <a:t> 0.1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dirty="0"/>
                        <a:t>0.9994</a:t>
                      </a:r>
                    </a:p>
                  </a:txBody>
                  <a:tcPr anchor="ctr"/>
                </a:tc>
              </a:tr>
              <a:tr h="398632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Complete-PCC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/>
                        <a:t>Motif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/>
                        <a:t>ind alignments (DP)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i="1"/>
                        <a:t>&lt;</a:t>
                      </a:r>
                      <a:r>
                        <a:rPr lang="he-IL" sz="1600"/>
                        <a:t> 0.1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dirty="0"/>
                        <a:t>0.9994</a:t>
                      </a:r>
                    </a:p>
                  </a:txBody>
                  <a:tcPr anchor="ctr"/>
                </a:tc>
              </a:tr>
              <a:tr h="398632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Complete-KLS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/>
                        <a:t>Motif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/>
                        <a:t>ind alignments (DP)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i="1"/>
                        <a:t>&lt;</a:t>
                      </a:r>
                      <a:r>
                        <a:rPr lang="he-IL" sz="1600"/>
                        <a:t> 0.1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dirty="0"/>
                        <a:t>0.9996</a:t>
                      </a:r>
                    </a:p>
                  </a:txBody>
                  <a:tcPr anchor="ctr"/>
                </a:tc>
              </a:tr>
              <a:tr h="308711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Complete-ALLR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Motif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/>
                        <a:t>ind</a:t>
                      </a:r>
                      <a:r>
                        <a:rPr lang="en-US" sz="1600" dirty="0"/>
                        <a:t> alignments (DP)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i="1" dirty="0"/>
                        <a:t>&lt;</a:t>
                      </a:r>
                      <a:r>
                        <a:rPr lang="he-IL" sz="1600" dirty="0"/>
                        <a:t> 0.1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600" dirty="0"/>
                        <a:t>0.9985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ALLR score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One observation is that the Average Log Likelihood Ratio score can differentiate between informative and uninformative alignment.</a:t>
            </a:r>
            <a:endParaRPr lang="he-IL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77072"/>
            <a:ext cx="5615074" cy="127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To conclude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new method </a:t>
            </a:r>
            <a:r>
              <a:rPr lang="en-US" dirty="0" err="1" smtClean="0"/>
              <a:t>Tomtom</a:t>
            </a:r>
            <a:r>
              <a:rPr lang="en-US" dirty="0" smtClean="0"/>
              <a:t> for similarity score and calculating the p-value for a motif match.</a:t>
            </a:r>
          </a:p>
          <a:p>
            <a:pPr algn="l" rtl="0"/>
            <a:r>
              <a:rPr lang="en-US" dirty="0" smtClean="0"/>
              <a:t>This new method gave the same weight for </a:t>
            </a:r>
            <a:r>
              <a:rPr lang="en-US" dirty="0" err="1" smtClean="0"/>
              <a:t>unifnormative</a:t>
            </a:r>
            <a:r>
              <a:rPr lang="en-US" dirty="0" smtClean="0"/>
              <a:t> </a:t>
            </a:r>
            <a:r>
              <a:rPr lang="en-US" dirty="0" smtClean="0"/>
              <a:t>and informative alignments.</a:t>
            </a:r>
          </a:p>
          <a:p>
            <a:pPr algn="l" rtl="0"/>
            <a:r>
              <a:rPr lang="en-US" dirty="0" smtClean="0"/>
              <a:t>A correction was suggested by </a:t>
            </a:r>
            <a:r>
              <a:rPr lang="en-US" dirty="0" err="1" smtClean="0"/>
              <a:t>BLiC</a:t>
            </a:r>
            <a:r>
              <a:rPr lang="en-US" dirty="0" smtClean="0"/>
              <a:t> score, but it wasn’t correct for a large number of sites.</a:t>
            </a:r>
          </a:p>
          <a:p>
            <a:pPr algn="l" rtl="0"/>
            <a:r>
              <a:rPr lang="en-US" dirty="0" smtClean="0"/>
              <a:t>A new approach was proposed, taking into account the uninformative columns.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To conclude 2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complete scores exhibit negligible loss or indeed some gain in retrieval accuracy.</a:t>
            </a:r>
          </a:p>
          <a:p>
            <a:pPr algn="l" rtl="0"/>
            <a:r>
              <a:rPr lang="en-US" dirty="0" smtClean="0"/>
              <a:t>There is a slight decline in retrieval accuracy when using the more sophisticated HMM, when compared with the </a:t>
            </a:r>
            <a:r>
              <a:rPr lang="en-US" dirty="0" err="1" smtClean="0"/>
              <a:t>iid</a:t>
            </a:r>
            <a:r>
              <a:rPr lang="en-US" dirty="0" smtClean="0"/>
              <a:t> model.</a:t>
            </a:r>
          </a:p>
          <a:p>
            <a:pPr algn="l" rtl="0"/>
            <a:r>
              <a:rPr lang="en-US" dirty="0" smtClean="0"/>
              <a:t>The complete scores assign the median of the null target column similarity score to each unaligned column.</a:t>
            </a:r>
            <a:endParaRPr lang="he-I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Previous methods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 simple method to measure PWM similarity was given in (</a:t>
            </a:r>
            <a:r>
              <a:rPr lang="en-US" dirty="0" err="1" smtClean="0"/>
              <a:t>Harbison</a:t>
            </a:r>
            <a:r>
              <a:rPr lang="en-US" dirty="0" smtClean="0"/>
              <a:t> et al., 2004):</a:t>
            </a:r>
          </a:p>
          <a:p>
            <a:pPr algn="l" rtl="0">
              <a:buNone/>
            </a:pPr>
            <a:r>
              <a:rPr lang="en-US" dirty="0" smtClean="0"/>
              <a:t>1. Decide on similarity between columns. For example, Euclidean distance.</a:t>
            </a:r>
          </a:p>
          <a:p>
            <a:pPr algn="l" rtl="0">
              <a:buNone/>
            </a:pPr>
            <a:r>
              <a:rPr lang="en-US" dirty="0" smtClean="0"/>
              <a:t>2. Align the PWMs without gaps and calculate the average similarity of the columns.</a:t>
            </a:r>
          </a:p>
          <a:p>
            <a:pPr algn="l" rtl="0">
              <a:buNone/>
            </a:pPr>
            <a:r>
              <a:rPr lang="en-US" dirty="0" smtClean="0"/>
              <a:t>3. Iterate over all possible alignments (with a minimum alignment length) and choose the one with minimal distance.</a:t>
            </a:r>
            <a:endParaRPr lang="he-I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Similarity between columns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Three examples of similarity scores implemented in Amadeus: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Euclidean distance: </a:t>
            </a:r>
          </a:p>
          <a:p>
            <a:pPr marL="514350" indent="-514350" algn="l" rtl="0">
              <a:buAutoNum type="arabicPeriod"/>
            </a:pPr>
            <a:endParaRPr lang="en-US" dirty="0"/>
          </a:p>
          <a:p>
            <a:pPr marL="514350" indent="-514350" algn="l" rtl="0">
              <a:buAutoNum type="arabicPeriod"/>
            </a:pPr>
            <a:r>
              <a:rPr lang="en-US" dirty="0" smtClean="0"/>
              <a:t>Pearson correlation:</a:t>
            </a:r>
          </a:p>
          <a:p>
            <a:pPr marL="514350" indent="-514350" algn="l" rtl="0">
              <a:buAutoNum type="arabicPeriod"/>
            </a:pPr>
            <a:endParaRPr lang="en-US" dirty="0"/>
          </a:p>
          <a:p>
            <a:pPr marL="514350" indent="-514350" algn="l" rtl="0">
              <a:buAutoNum type="arabicPeriod"/>
            </a:pPr>
            <a:r>
              <a:rPr lang="en-US" dirty="0" err="1" smtClean="0"/>
              <a:t>Kullback-Leilbler</a:t>
            </a:r>
            <a:r>
              <a:rPr lang="en-US" dirty="0" smtClean="0"/>
              <a:t> divergence:</a:t>
            </a:r>
            <a:endParaRPr lang="he-IL" dirty="0" smtClean="0"/>
          </a:p>
          <a:p>
            <a:pPr algn="l" rtl="0">
              <a:buNone/>
            </a:pPr>
            <a:r>
              <a:rPr lang="en-US" dirty="0" smtClean="0"/>
              <a:t> </a:t>
            </a:r>
            <a:endParaRPr lang="he-IL" dirty="0"/>
          </a:p>
        </p:txBody>
      </p:sp>
      <p:pic>
        <p:nvPicPr>
          <p:cNvPr id="1026" name="Picture 2" descr="\mathrm{d}(\mathbf{p},\mathbf{q}) = \mathrm{d}(\mathbf{q},\mathbf{p}) = \sqrt{(q_1-p_1)^2 + (q_2-p_2)^2 + \cdots + (q_n-p_n)^2} = \sqrt{\sum_{i=1}^n (q_i-p_i)^2}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96952"/>
            <a:ext cx="7272852" cy="757809"/>
          </a:xfrm>
          <a:prstGeom prst="rect">
            <a:avLst/>
          </a:prstGeom>
          <a:noFill/>
        </p:spPr>
      </p:pic>
      <p:pic>
        <p:nvPicPr>
          <p:cNvPr id="1030" name="Picture 6" descr="\rho_{X,Y}={\mathrm{cov}(X,Y) \over \sigma_X \sigma_Y} ={E[(X-\mu_X)(Y-\mu_Y)] \over \sigma_X\sigma_Y}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293096"/>
            <a:ext cx="4158895" cy="510159"/>
          </a:xfrm>
          <a:prstGeom prst="rect">
            <a:avLst/>
          </a:prstGeom>
          <a:noFill/>
        </p:spPr>
      </p:pic>
      <p:pic>
        <p:nvPicPr>
          <p:cNvPr id="10" name="Picture 9" descr="dda48a164986bf40fc1c74b4bbf3083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5589240"/>
            <a:ext cx="3604245" cy="7208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T-</a:t>
            </a:r>
            <a:r>
              <a:rPr lang="en-US" dirty="0" err="1" smtClean="0"/>
              <a:t>reg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45435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A tool developed by </a:t>
            </a:r>
            <a:r>
              <a:rPr lang="en-US" sz="2800" dirty="0" err="1" smtClean="0"/>
              <a:t>Roepecke</a:t>
            </a:r>
            <a:r>
              <a:rPr lang="en-US" sz="2800" dirty="0" smtClean="0"/>
              <a:t> et al. 05 (</a:t>
            </a:r>
            <a:r>
              <a:rPr lang="en-US" sz="2800" dirty="0" err="1" smtClean="0"/>
              <a:t>Vingron</a:t>
            </a:r>
            <a:r>
              <a:rPr lang="en-US" sz="2800" dirty="0" smtClean="0"/>
              <a:t> lab).</a:t>
            </a:r>
          </a:p>
          <a:p>
            <a:pPr algn="l" rtl="0"/>
            <a:r>
              <a:rPr lang="en-US" sz="2800" dirty="0" smtClean="0"/>
              <a:t>The shorter matrix is moved along the other and all shifted positions that satisfy the following three conditions are considered.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At least half of the shorter matrix has to overlap with the longer.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This overlap has to be at least four positions long.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The overlapping part of at least one matrix has to have a position-averaged entropy below one.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For each shift, </a:t>
            </a:r>
            <a:r>
              <a:rPr lang="en-US" sz="2800" dirty="0" smtClean="0"/>
              <a:t>an averaged KL-divergence </a:t>
            </a:r>
            <a:r>
              <a:rPr lang="en-US" sz="2800" dirty="0" smtClean="0"/>
              <a:t>dissimilarity score is calculated, and the smallest </a:t>
            </a:r>
            <a:r>
              <a:rPr lang="en-US" sz="2800" dirty="0" smtClean="0"/>
              <a:t>one is </a:t>
            </a:r>
            <a:r>
              <a:rPr lang="en-US" sz="2800" dirty="0" smtClean="0"/>
              <a:t>used.</a:t>
            </a:r>
            <a:endParaRPr lang="he-IL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Representation of the comparison of two weight matrices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The upper, yellow one is a probability matrix taken from the example MEME file. The lower, blue one is the </a:t>
            </a:r>
            <a:r>
              <a:rPr lang="en-US" dirty="0" err="1" smtClean="0"/>
              <a:t>Jaspar</a:t>
            </a:r>
            <a:r>
              <a:rPr lang="en-US" dirty="0" smtClean="0"/>
              <a:t> count matrix MA0028 for Elk-1.</a:t>
            </a:r>
          </a:p>
          <a:p>
            <a:pPr algn="l" rtl="0"/>
            <a:r>
              <a:rPr lang="en-US" dirty="0" smtClean="0"/>
              <a:t>The divergence computed by T-</a:t>
            </a:r>
            <a:r>
              <a:rPr lang="en-US" dirty="0" err="1" smtClean="0"/>
              <a:t>Reg</a:t>
            </a:r>
            <a:r>
              <a:rPr lang="en-US" dirty="0" smtClean="0"/>
              <a:t> amounts to 0.644.</a:t>
            </a:r>
          </a:p>
          <a:p>
            <a:pPr algn="l" rtl="0"/>
            <a:r>
              <a:rPr lang="en-US" dirty="0" smtClean="0"/>
              <a:t>Thin dashed lines indicate the overlapping part. The frames depict the core consensus GGAA of the ETS family of transcription factors.</a:t>
            </a:r>
            <a:endParaRPr lang="he-IL" dirty="0"/>
          </a:p>
        </p:txBody>
      </p:sp>
      <p:pic>
        <p:nvPicPr>
          <p:cNvPr id="58370" name="Picture 2" descr="http://nar.oxfordjournals.org/content/33/suppl_2/W438/F2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8015537" cy="2548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Drawbacks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There are many more column-column similarity scores, but all have very common drawbacks, mostly many false positives.</a:t>
            </a:r>
          </a:p>
          <a:p>
            <a:pPr algn="l" rtl="0"/>
            <a:r>
              <a:rPr lang="en-US" dirty="0" smtClean="0"/>
              <a:t>These can be easily seen when comparing the logos by eye, and so an improvement is </a:t>
            </a:r>
            <a:r>
              <a:rPr lang="en-US" dirty="0" smtClean="0"/>
              <a:t>necessary.</a:t>
            </a:r>
            <a:endParaRPr lang="en-US" dirty="0" smtClean="0"/>
          </a:p>
          <a:p>
            <a:pPr algn="l" rtl="0"/>
            <a:r>
              <a:rPr lang="en-US" dirty="0" smtClean="0"/>
              <a:t>In addition, there is a need to calculate a p-value for such a match.</a:t>
            </a:r>
            <a:endParaRPr lang="he-I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7204</TotalTime>
  <Words>2977</Words>
  <Application>Microsoft Office PowerPoint</Application>
  <PresentationFormat>On-screen Show (4:3)</PresentationFormat>
  <Paragraphs>284</Paragraphs>
  <Slides>47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Improved similarity scores for comparing motifs </vt:lpstr>
      <vt:lpstr>Modeling Binding Sites</vt:lpstr>
      <vt:lpstr>Problem  definition</vt:lpstr>
      <vt:lpstr>Application Example</vt:lpstr>
      <vt:lpstr>Previous methods</vt:lpstr>
      <vt:lpstr>Similarity between columns</vt:lpstr>
      <vt:lpstr>T-reg</vt:lpstr>
      <vt:lpstr>Representation of the comparison of two weight matrices</vt:lpstr>
      <vt:lpstr>Drawbacks</vt:lpstr>
      <vt:lpstr>Tomtom</vt:lpstr>
      <vt:lpstr>Tomtom overview</vt:lpstr>
      <vt:lpstr>Computing offset P values</vt:lpstr>
      <vt:lpstr>Finding motifs in a sequence</vt:lpstr>
      <vt:lpstr>How to compute A</vt:lpstr>
      <vt:lpstr>First step: Calculating column similarity</vt:lpstr>
      <vt:lpstr>Second step: Rescaling Γ</vt:lpstr>
      <vt:lpstr>Third step</vt:lpstr>
      <vt:lpstr>Fourth step</vt:lpstr>
      <vt:lpstr>Fifth step</vt:lpstr>
      <vt:lpstr>Computing E values</vt:lpstr>
      <vt:lpstr>Testing using JASPAR</vt:lpstr>
      <vt:lpstr>More technicalities</vt:lpstr>
      <vt:lpstr>The task</vt:lpstr>
      <vt:lpstr>Measuring retrieval accuracy</vt:lpstr>
      <vt:lpstr>A following work</vt:lpstr>
      <vt:lpstr>Distinguishing between informative and non-informative positions</vt:lpstr>
      <vt:lpstr>Problematic aspects of motif similarity scores</vt:lpstr>
      <vt:lpstr>Bayesian Likelihood 2-Component score</vt:lpstr>
      <vt:lpstr>Slide 29</vt:lpstr>
      <vt:lpstr>Slide 30</vt:lpstr>
      <vt:lpstr>Generating the test data set</vt:lpstr>
      <vt:lpstr>Sensitivity and specificity of different scoring methods</vt:lpstr>
      <vt:lpstr>What is wrong with BLiC?</vt:lpstr>
      <vt:lpstr>In practice</vt:lpstr>
      <vt:lpstr>The new scoring scheme in Tomtom</vt:lpstr>
      <vt:lpstr>Column score distribution</vt:lpstr>
      <vt:lpstr>Significance Assessment</vt:lpstr>
      <vt:lpstr>P-value</vt:lpstr>
      <vt:lpstr>Another way to asses significance: Topology of the null target motif HMM</vt:lpstr>
      <vt:lpstr>Training the model</vt:lpstr>
      <vt:lpstr>Using the HMM</vt:lpstr>
      <vt:lpstr>Experimental details</vt:lpstr>
      <vt:lpstr>Adding variations</vt:lpstr>
      <vt:lpstr> Comparison of several target functions in terms of reduction of uninformative alignments and retrieval accuracy</vt:lpstr>
      <vt:lpstr>ALLR score</vt:lpstr>
      <vt:lpstr>To conclude</vt:lpstr>
      <vt:lpstr>To conclude 2</vt:lpstr>
    </vt:vector>
  </TitlesOfParts>
  <Company>Tel-Aviv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yaronore</dc:creator>
  <cp:lastModifiedBy>yaronore</cp:lastModifiedBy>
  <cp:revision>255</cp:revision>
  <dcterms:created xsi:type="dcterms:W3CDTF">2011-07-21T15:50:49Z</dcterms:created>
  <dcterms:modified xsi:type="dcterms:W3CDTF">2011-07-27T07:23:22Z</dcterms:modified>
</cp:coreProperties>
</file>